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notesSlides/notesSlide2.xml" ContentType="application/vnd.openxmlformats-officedocument.presentationml.notesSlide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7" r:id="rId1"/>
  </p:sldMasterIdLst>
  <p:notesMasterIdLst>
    <p:notesMasterId r:id="rId46"/>
  </p:notesMasterIdLst>
  <p:handoutMasterIdLst>
    <p:handoutMasterId r:id="rId47"/>
  </p:handoutMasterIdLst>
  <p:sldIdLst>
    <p:sldId id="455" r:id="rId2"/>
    <p:sldId id="457" r:id="rId3"/>
    <p:sldId id="464" r:id="rId4"/>
    <p:sldId id="448" r:id="rId5"/>
    <p:sldId id="449" r:id="rId6"/>
    <p:sldId id="435" r:id="rId7"/>
    <p:sldId id="469" r:id="rId8"/>
    <p:sldId id="471" r:id="rId9"/>
    <p:sldId id="440" r:id="rId10"/>
    <p:sldId id="407" r:id="rId11"/>
    <p:sldId id="408" r:id="rId12"/>
    <p:sldId id="409" r:id="rId13"/>
    <p:sldId id="441" r:id="rId14"/>
    <p:sldId id="411" r:id="rId15"/>
    <p:sldId id="439" r:id="rId16"/>
    <p:sldId id="415" r:id="rId17"/>
    <p:sldId id="451" r:id="rId18"/>
    <p:sldId id="470" r:id="rId19"/>
    <p:sldId id="450" r:id="rId20"/>
    <p:sldId id="472" r:id="rId21"/>
    <p:sldId id="454" r:id="rId22"/>
    <p:sldId id="446" r:id="rId23"/>
    <p:sldId id="416" r:id="rId24"/>
    <p:sldId id="417" r:id="rId25"/>
    <p:sldId id="456" r:id="rId26"/>
    <p:sldId id="458" r:id="rId27"/>
    <p:sldId id="466" r:id="rId28"/>
    <p:sldId id="460" r:id="rId29"/>
    <p:sldId id="461" r:id="rId30"/>
    <p:sldId id="462" r:id="rId31"/>
    <p:sldId id="463" r:id="rId32"/>
    <p:sldId id="422" r:id="rId33"/>
    <p:sldId id="423" r:id="rId34"/>
    <p:sldId id="467" r:id="rId35"/>
    <p:sldId id="424" r:id="rId36"/>
    <p:sldId id="468" r:id="rId37"/>
    <p:sldId id="431" r:id="rId38"/>
    <p:sldId id="432" r:id="rId39"/>
    <p:sldId id="413" r:id="rId40"/>
    <p:sldId id="428" r:id="rId41"/>
    <p:sldId id="433" r:id="rId42"/>
    <p:sldId id="442" r:id="rId43"/>
    <p:sldId id="429" r:id="rId44"/>
    <p:sldId id="430" r:id="rId45"/>
  </p:sldIdLst>
  <p:sldSz cx="12192000" cy="6858000"/>
  <p:notesSz cx="7099300" cy="10234613"/>
  <p:custDataLst>
    <p:tags r:id="rId48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DE6B2"/>
    <a:srgbClr val="FFCCCC"/>
    <a:srgbClr val="FFCCFF"/>
    <a:srgbClr val="FFFF00"/>
    <a:srgbClr val="3333FF"/>
    <a:srgbClr val="FF3300"/>
    <a:srgbClr val="CC00CC"/>
    <a:srgbClr val="6699FF"/>
    <a:srgbClr val="CC99FF"/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18" autoAdjust="0"/>
  </p:normalViewPr>
  <p:slideViewPr>
    <p:cSldViewPr>
      <p:cViewPr varScale="1">
        <p:scale>
          <a:sx n="43" d="100"/>
          <a:sy n="43" d="100"/>
        </p:scale>
        <p:origin x="137" y="4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20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handoutMaster" Target="handoutMasters/handoutMaster1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gs" Target="tags/tag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93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93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93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Arial" charset="0"/>
              </a:defRPr>
            </a:lvl1pPr>
          </a:lstStyle>
          <a:p>
            <a:pPr>
              <a:defRPr/>
            </a:pPr>
            <a:fld id="{0FF84380-B695-4AAA-BD6D-02A02864A8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4649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30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81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8350"/>
            <a:ext cx="511810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30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2513"/>
            <a:ext cx="5680075" cy="460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730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30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Arial" charset="0"/>
              </a:defRPr>
            </a:lvl1pPr>
          </a:lstStyle>
          <a:p>
            <a:pPr>
              <a:defRPr/>
            </a:pPr>
            <a:fld id="{7BDF81BA-2724-47AE-8C5A-18C6541FAE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9186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8113" y="768350"/>
            <a:ext cx="6823075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Please retain proper</a:t>
            </a:r>
            <a:r>
              <a:rPr lang="en-US" baseline="0" dirty="0"/>
              <a:t> attribution, including the reference to </a:t>
            </a:r>
            <a:r>
              <a:rPr lang="en-US" baseline="0" dirty="0" err="1"/>
              <a:t>ai.berkeley.edu</a:t>
            </a:r>
            <a:r>
              <a:rPr lang="en-US" baseline="0" dirty="0"/>
              <a:t>.  Thanks!</a:t>
            </a:r>
            <a:endParaRPr lang="en-US" sz="1200" dirty="0">
              <a:latin typeface="Calibri"/>
              <a:cs typeface="Calibri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BDF81BA-2724-47AE-8C5A-18C6541FAE5A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7977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8113" y="768350"/>
            <a:ext cx="6823075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These</a:t>
            </a:r>
            <a:r>
              <a:rPr lang="en-US" baseline="0" dirty="0"/>
              <a:t> are the logarithms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BDF81BA-2724-47AE-8C5A-18C6541FAE5A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9769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044578"/>
            <a:ext cx="12192000" cy="1470025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3657600"/>
            <a:ext cx="12192000" cy="15240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272DA2-3CE2-4D8F-8D36-0B426813757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216CB4-232B-44FE-B9B7-35A4219F0FD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CE9712-67AD-4F8B-8E43-C0603CB0E68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55F2DB-5E2F-43F9-868D-96E834BECC0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78" indent="0">
              <a:buNone/>
              <a:defRPr sz="1900"/>
            </a:lvl2pPr>
            <a:lvl3pPr marL="914354" indent="0">
              <a:buNone/>
              <a:defRPr sz="1600"/>
            </a:lvl3pPr>
            <a:lvl4pPr marL="1371532" indent="0">
              <a:buNone/>
              <a:defRPr sz="1500"/>
            </a:lvl4pPr>
            <a:lvl5pPr marL="1828709" indent="0">
              <a:buNone/>
              <a:defRPr sz="1500"/>
            </a:lvl5pPr>
            <a:lvl6pPr marL="2285886" indent="0">
              <a:buNone/>
              <a:defRPr sz="1500"/>
            </a:lvl6pPr>
            <a:lvl7pPr marL="2743062" indent="0">
              <a:buNone/>
              <a:defRPr sz="1500"/>
            </a:lvl7pPr>
            <a:lvl8pPr marL="3200240" indent="0">
              <a:buNone/>
              <a:defRPr sz="1500"/>
            </a:lvl8pPr>
            <a:lvl9pPr marL="3657418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3B8590-D25A-427F-820A-B82C7A42328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8C5193-1026-4794-8663-01E65A01DB7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9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9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CC84FA-3003-4F13-B610-A564542E367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2268BA-431C-4D9E-849E-30926F99764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89A438-0B24-4EB8-B981-2260CC8E554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3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7178" indent="0">
              <a:buNone/>
              <a:defRPr sz="1200"/>
            </a:lvl2pPr>
            <a:lvl3pPr marL="914354" indent="0">
              <a:buNone/>
              <a:defRPr sz="11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699CB0-FC20-4D9A-A29C-89F5F9414B9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78" indent="0">
              <a:buNone/>
              <a:defRPr sz="2800"/>
            </a:lvl2pPr>
            <a:lvl3pPr marL="914354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2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7178" indent="0">
              <a:buNone/>
              <a:defRPr sz="1200"/>
            </a:lvl2pPr>
            <a:lvl3pPr marL="914354" indent="0">
              <a:buNone/>
              <a:defRPr sz="11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893E6A-B6F6-4BDF-AD15-C93DDC55820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-25400"/>
            <a:ext cx="12192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06400" y="1397001"/>
            <a:ext cx="11379200" cy="4729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>
              <a:defRPr sz="15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algn="ctr">
              <a:defRPr sz="15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algn="r">
              <a:defRPr sz="1500"/>
            </a:lvl1pPr>
          </a:lstStyle>
          <a:p>
            <a:pPr>
              <a:defRPr/>
            </a:pPr>
            <a:fld id="{DBD443E1-4B43-4BA2-A59F-0DCD9251A84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4103" name="Rectangle 7"/>
          <p:cNvSpPr>
            <a:spLocks noChangeArrowheads="1"/>
          </p:cNvSpPr>
          <p:nvPr/>
        </p:nvSpPr>
        <p:spPr bwMode="auto">
          <a:xfrm>
            <a:off x="0" y="1031242"/>
            <a:ext cx="12192000" cy="60959"/>
          </a:xfrm>
          <a:prstGeom prst="rect">
            <a:avLst/>
          </a:prstGeom>
          <a:gradFill rotWithShape="1">
            <a:gsLst>
              <a:gs pos="0">
                <a:srgbClr val="0000CC"/>
              </a:gs>
              <a:gs pos="100000">
                <a:schemeClr val="tx1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36" tIns="45718" rIns="91436" bIns="45718" anchor="ctr"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178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354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532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709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882" indent="-342882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3200">
          <a:solidFill>
            <a:schemeClr val="accent2"/>
          </a:solidFill>
          <a:latin typeface="Calibri" pitchFamily="34" charset="0"/>
          <a:ea typeface="+mn-ea"/>
          <a:cs typeface="+mn-cs"/>
        </a:defRPr>
      </a:lvl1pPr>
      <a:lvl2pPr marL="742913" indent="-285737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800">
          <a:solidFill>
            <a:schemeClr val="tx1"/>
          </a:solidFill>
          <a:latin typeface="Calibri" pitchFamily="34" charset="0"/>
        </a:defRPr>
      </a:lvl2pPr>
      <a:lvl3pPr marL="1142942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400">
          <a:solidFill>
            <a:schemeClr val="tx1"/>
          </a:solidFill>
          <a:latin typeface="Calibri" pitchFamily="34" charset="0"/>
        </a:defRPr>
      </a:lvl3pPr>
      <a:lvl4pPr marL="1600120" indent="-228589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4pPr>
      <a:lvl5pPr marL="2057298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5pPr>
      <a:lvl6pPr marL="2514474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652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8829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006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7.xml"/><Relationship Id="rId7" Type="http://schemas.openxmlformats.org/officeDocument/2006/relationships/image" Target="../media/image16.png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tags" Target="../tags/tag10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21.png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tags" Target="../tags/tag13.xml"/><Relationship Id="rId11" Type="http://schemas.openxmlformats.org/officeDocument/2006/relationships/image" Target="../media/image20.png"/><Relationship Id="rId5" Type="http://schemas.openxmlformats.org/officeDocument/2006/relationships/tags" Target="../tags/tag12.xml"/><Relationship Id="rId10" Type="http://schemas.openxmlformats.org/officeDocument/2006/relationships/image" Target="../media/image19.png"/><Relationship Id="rId4" Type="http://schemas.openxmlformats.org/officeDocument/2006/relationships/tags" Target="../tags/tag11.xml"/><Relationship Id="rId9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16.xml"/><Relationship Id="rId7" Type="http://schemas.openxmlformats.org/officeDocument/2006/relationships/image" Target="../media/image24.png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tags" Target="../tags/tag20.xml"/><Relationship Id="rId7" Type="http://schemas.openxmlformats.org/officeDocument/2006/relationships/image" Target="../media/image26.png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image" Target="../media/image25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1.xml"/><Relationship Id="rId9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tags" Target="../tags/tag29.xml"/><Relationship Id="rId13" Type="http://schemas.openxmlformats.org/officeDocument/2006/relationships/slideLayout" Target="../slideLayouts/slideLayout2.xml"/><Relationship Id="rId18" Type="http://schemas.openxmlformats.org/officeDocument/2006/relationships/image" Target="../media/image42.png"/><Relationship Id="rId26" Type="http://schemas.openxmlformats.org/officeDocument/2006/relationships/image" Target="../media/image35.png"/><Relationship Id="rId3" Type="http://schemas.openxmlformats.org/officeDocument/2006/relationships/tags" Target="../tags/tag24.xml"/><Relationship Id="rId21" Type="http://schemas.openxmlformats.org/officeDocument/2006/relationships/image" Target="../media/image45.png"/><Relationship Id="rId7" Type="http://schemas.openxmlformats.org/officeDocument/2006/relationships/tags" Target="../tags/tag28.xml"/><Relationship Id="rId12" Type="http://schemas.openxmlformats.org/officeDocument/2006/relationships/tags" Target="../tags/tag33.xml"/><Relationship Id="rId17" Type="http://schemas.openxmlformats.org/officeDocument/2006/relationships/image" Target="../media/image41.png"/><Relationship Id="rId25" Type="http://schemas.openxmlformats.org/officeDocument/2006/relationships/image" Target="../media/image49.png"/><Relationship Id="rId2" Type="http://schemas.openxmlformats.org/officeDocument/2006/relationships/tags" Target="../tags/tag23.xml"/><Relationship Id="rId16" Type="http://schemas.openxmlformats.org/officeDocument/2006/relationships/image" Target="../media/image40.png"/><Relationship Id="rId20" Type="http://schemas.openxmlformats.org/officeDocument/2006/relationships/image" Target="../media/image44.png"/><Relationship Id="rId1" Type="http://schemas.openxmlformats.org/officeDocument/2006/relationships/tags" Target="../tags/tag22.xml"/><Relationship Id="rId6" Type="http://schemas.openxmlformats.org/officeDocument/2006/relationships/tags" Target="../tags/tag27.xml"/><Relationship Id="rId11" Type="http://schemas.openxmlformats.org/officeDocument/2006/relationships/tags" Target="../tags/tag32.xml"/><Relationship Id="rId24" Type="http://schemas.openxmlformats.org/officeDocument/2006/relationships/image" Target="../media/image48.png"/><Relationship Id="rId5" Type="http://schemas.openxmlformats.org/officeDocument/2006/relationships/tags" Target="../tags/tag26.xml"/><Relationship Id="rId15" Type="http://schemas.openxmlformats.org/officeDocument/2006/relationships/image" Target="../media/image39.png"/><Relationship Id="rId23" Type="http://schemas.openxmlformats.org/officeDocument/2006/relationships/image" Target="../media/image47.png"/><Relationship Id="rId10" Type="http://schemas.openxmlformats.org/officeDocument/2006/relationships/tags" Target="../tags/tag31.xml"/><Relationship Id="rId19" Type="http://schemas.openxmlformats.org/officeDocument/2006/relationships/image" Target="../media/image43.png"/><Relationship Id="rId4" Type="http://schemas.openxmlformats.org/officeDocument/2006/relationships/tags" Target="../tags/tag25.xml"/><Relationship Id="rId9" Type="http://schemas.openxmlformats.org/officeDocument/2006/relationships/tags" Target="../tags/tag30.xml"/><Relationship Id="rId14" Type="http://schemas.openxmlformats.org/officeDocument/2006/relationships/image" Target="../media/image38.png"/><Relationship Id="rId22" Type="http://schemas.openxmlformats.org/officeDocument/2006/relationships/image" Target="../media/image4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5.xml"/><Relationship Id="rId1" Type="http://schemas.openxmlformats.org/officeDocument/2006/relationships/tags" Target="../tags/tag34.xml"/><Relationship Id="rId6" Type="http://schemas.openxmlformats.org/officeDocument/2006/relationships/image" Target="../media/image35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tags" Target="../tags/tag38.xml"/><Relationship Id="rId7" Type="http://schemas.openxmlformats.org/officeDocument/2006/relationships/image" Target="../media/image55.png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13" Type="http://schemas.openxmlformats.org/officeDocument/2006/relationships/image" Target="../media/image62.png"/><Relationship Id="rId3" Type="http://schemas.openxmlformats.org/officeDocument/2006/relationships/tags" Target="../tags/tag41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61.png"/><Relationship Id="rId2" Type="http://schemas.openxmlformats.org/officeDocument/2006/relationships/tags" Target="../tags/tag40.xml"/><Relationship Id="rId1" Type="http://schemas.openxmlformats.org/officeDocument/2006/relationships/tags" Target="../tags/tag39.xml"/><Relationship Id="rId6" Type="http://schemas.openxmlformats.org/officeDocument/2006/relationships/tags" Target="../tags/tag44.xml"/><Relationship Id="rId11" Type="http://schemas.openxmlformats.org/officeDocument/2006/relationships/image" Target="../media/image60.png"/><Relationship Id="rId5" Type="http://schemas.openxmlformats.org/officeDocument/2006/relationships/tags" Target="../tags/tag43.xml"/><Relationship Id="rId10" Type="http://schemas.openxmlformats.org/officeDocument/2006/relationships/image" Target="../media/image59.png"/><Relationship Id="rId4" Type="http://schemas.openxmlformats.org/officeDocument/2006/relationships/tags" Target="../tags/tag42.xml"/><Relationship Id="rId9" Type="http://schemas.openxmlformats.org/officeDocument/2006/relationships/image" Target="../media/image5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openxmlformats.org/officeDocument/2006/relationships/tags" Target="../tags/tag47.xml"/><Relationship Id="rId7" Type="http://schemas.openxmlformats.org/officeDocument/2006/relationships/image" Target="../media/image66.png"/><Relationship Id="rId2" Type="http://schemas.openxmlformats.org/officeDocument/2006/relationships/tags" Target="../tags/tag46.xml"/><Relationship Id="rId1" Type="http://schemas.openxmlformats.org/officeDocument/2006/relationships/tags" Target="../tags/tag45.xml"/><Relationship Id="rId6" Type="http://schemas.openxmlformats.org/officeDocument/2006/relationships/image" Target="../media/image65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48.xml"/><Relationship Id="rId9" Type="http://schemas.openxmlformats.org/officeDocument/2006/relationships/image" Target="../media/image68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tags" Target="../tags/tag51.xml"/><Relationship Id="rId7" Type="http://schemas.openxmlformats.org/officeDocument/2006/relationships/image" Target="../media/image69.png"/><Relationship Id="rId2" Type="http://schemas.openxmlformats.org/officeDocument/2006/relationships/tags" Target="../tags/tag50.xml"/><Relationship Id="rId1" Type="http://schemas.openxmlformats.org/officeDocument/2006/relationships/tags" Target="../tags/tag49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73.png"/><Relationship Id="rId5" Type="http://schemas.openxmlformats.org/officeDocument/2006/relationships/tags" Target="../tags/tag53.xml"/><Relationship Id="rId10" Type="http://schemas.openxmlformats.org/officeDocument/2006/relationships/image" Target="../media/image72.png"/><Relationship Id="rId4" Type="http://schemas.openxmlformats.org/officeDocument/2006/relationships/tags" Target="../tags/tag52.xml"/><Relationship Id="rId9" Type="http://schemas.openxmlformats.org/officeDocument/2006/relationships/image" Target="../media/image7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6.xml"/><Relationship Id="rId1" Type="http://schemas.openxmlformats.org/officeDocument/2006/relationships/tags" Target="../tags/tag55.xml"/><Relationship Id="rId6" Type="http://schemas.openxmlformats.org/officeDocument/2006/relationships/image" Target="../media/image36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13" Type="http://schemas.openxmlformats.org/officeDocument/2006/relationships/image" Target="../media/image82.png"/><Relationship Id="rId3" Type="http://schemas.openxmlformats.org/officeDocument/2006/relationships/tags" Target="../tags/tag59.xml"/><Relationship Id="rId7" Type="http://schemas.openxmlformats.org/officeDocument/2006/relationships/image" Target="../media/image76.png"/><Relationship Id="rId12" Type="http://schemas.openxmlformats.org/officeDocument/2006/relationships/image" Target="../media/image81.png"/><Relationship Id="rId2" Type="http://schemas.openxmlformats.org/officeDocument/2006/relationships/tags" Target="../tags/tag58.xml"/><Relationship Id="rId1" Type="http://schemas.openxmlformats.org/officeDocument/2006/relationships/tags" Target="../tags/tag57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80.png"/><Relationship Id="rId5" Type="http://schemas.openxmlformats.org/officeDocument/2006/relationships/tags" Target="../tags/tag61.xml"/><Relationship Id="rId10" Type="http://schemas.openxmlformats.org/officeDocument/2006/relationships/image" Target="../media/image79.png"/><Relationship Id="rId4" Type="http://schemas.openxmlformats.org/officeDocument/2006/relationships/tags" Target="../tags/tag60.xml"/><Relationship Id="rId9" Type="http://schemas.openxmlformats.org/officeDocument/2006/relationships/image" Target="../media/image78.png"/><Relationship Id="rId14" Type="http://schemas.openxmlformats.org/officeDocument/2006/relationships/image" Target="../media/image83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3" Type="http://schemas.openxmlformats.org/officeDocument/2006/relationships/tags" Target="../tags/tag64.xml"/><Relationship Id="rId7" Type="http://schemas.openxmlformats.org/officeDocument/2006/relationships/tags" Target="../tags/tag68.xml"/><Relationship Id="rId2" Type="http://schemas.openxmlformats.org/officeDocument/2006/relationships/tags" Target="../tags/tag63.xml"/><Relationship Id="rId1" Type="http://schemas.openxmlformats.org/officeDocument/2006/relationships/tags" Target="../tags/tag62.xml"/><Relationship Id="rId6" Type="http://schemas.openxmlformats.org/officeDocument/2006/relationships/tags" Target="../tags/tag67.xml"/><Relationship Id="rId11" Type="http://schemas.openxmlformats.org/officeDocument/2006/relationships/image" Target="../media/image77.png"/><Relationship Id="rId5" Type="http://schemas.openxmlformats.org/officeDocument/2006/relationships/tags" Target="../tags/tag66.xml"/><Relationship Id="rId10" Type="http://schemas.openxmlformats.org/officeDocument/2006/relationships/image" Target="../media/image87.png"/><Relationship Id="rId4" Type="http://schemas.openxmlformats.org/officeDocument/2006/relationships/tags" Target="../tags/tag65.xml"/><Relationship Id="rId9" Type="http://schemas.openxmlformats.org/officeDocument/2006/relationships/image" Target="../media/image86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png"/><Relationship Id="rId3" Type="http://schemas.openxmlformats.org/officeDocument/2006/relationships/tags" Target="../tags/tag71.xml"/><Relationship Id="rId7" Type="http://schemas.openxmlformats.org/officeDocument/2006/relationships/image" Target="../media/image89.png"/><Relationship Id="rId2" Type="http://schemas.openxmlformats.org/officeDocument/2006/relationships/tags" Target="../tags/tag70.xml"/><Relationship Id="rId1" Type="http://schemas.openxmlformats.org/officeDocument/2006/relationships/tags" Target="../tags/tag69.xml"/><Relationship Id="rId6" Type="http://schemas.openxmlformats.org/officeDocument/2006/relationships/image" Target="../media/image88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72.xml"/><Relationship Id="rId9" Type="http://schemas.openxmlformats.org/officeDocument/2006/relationships/image" Target="../media/image9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tags" Target="../tags/tag4.xml"/><Relationship Id="rId7" Type="http://schemas.openxmlformats.org/officeDocument/2006/relationships/image" Target="../media/image13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5"/>
          <p:cNvSpPr>
            <a:spLocks noGrp="1" noChangeArrowheads="1"/>
          </p:cNvSpPr>
          <p:nvPr>
            <p:ph type="ctrTitle"/>
          </p:nvPr>
        </p:nvSpPr>
        <p:spPr>
          <a:xfrm>
            <a:off x="0" y="152400"/>
            <a:ext cx="12192000" cy="1470025"/>
          </a:xfrm>
        </p:spPr>
        <p:txBody>
          <a:bodyPr/>
          <a:lstStyle/>
          <a:p>
            <a:r>
              <a:rPr lang="en-US" dirty="0"/>
              <a:t>CAP 5636 – Advanced Artificial Intelligence</a:t>
            </a:r>
            <a:br>
              <a:rPr lang="en-US" dirty="0"/>
            </a:br>
            <a:endParaRPr lang="en-US" sz="3600" dirty="0"/>
          </a:p>
        </p:txBody>
      </p:sp>
      <p:sp>
        <p:nvSpPr>
          <p:cNvPr id="5123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0" y="914400"/>
            <a:ext cx="12192000" cy="1524000"/>
          </a:xfrm>
        </p:spPr>
        <p:txBody>
          <a:bodyPr/>
          <a:lstStyle/>
          <a:p>
            <a:pPr eaLnBrk="1" hangingPunct="1"/>
            <a:r>
              <a:rPr lang="en-US" sz="3600" dirty="0"/>
              <a:t>Naïve </a:t>
            </a:r>
            <a:r>
              <a:rPr lang="en-US" sz="3600" dirty="0" err="1"/>
              <a:t>Bayes</a:t>
            </a:r>
            <a:endParaRPr lang="en-US" sz="3600" dirty="0"/>
          </a:p>
        </p:txBody>
      </p:sp>
      <p:sp>
        <p:nvSpPr>
          <p:cNvPr id="5124" name="Text Box 7"/>
          <p:cNvSpPr txBox="1">
            <a:spLocks noChangeArrowheads="1"/>
          </p:cNvSpPr>
          <p:nvPr/>
        </p:nvSpPr>
        <p:spPr bwMode="auto">
          <a:xfrm>
            <a:off x="1524000" y="6248403"/>
            <a:ext cx="5867400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8" rIns="91432" bIns="45718"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14600" y="1625677"/>
            <a:ext cx="7315200" cy="4124379"/>
          </a:xfrm>
          <a:prstGeom prst="rect">
            <a:avLst/>
          </a:prstGeom>
          <a:noFill/>
        </p:spPr>
      </p:pic>
      <p:pic>
        <p:nvPicPr>
          <p:cNvPr id="8" name="Picture 2" descr="C:\Users\Dan\Dropbox\Office\CS 188\Ketrina Art\Learning I\Lecture20-MachineLearning.png"/>
          <p:cNvPicPr>
            <a:picLocks noChangeAspect="1" noChangeArrowheads="1"/>
          </p:cNvPicPr>
          <p:nvPr/>
        </p:nvPicPr>
        <p:blipFill>
          <a:blip r:embed="rId4" cstate="print"/>
          <a:srcRect l="27083" t="8626" r="41667" b="71054"/>
          <a:stretch>
            <a:fillRect/>
          </a:stretch>
        </p:blipFill>
        <p:spPr bwMode="auto">
          <a:xfrm>
            <a:off x="4329545" y="1981200"/>
            <a:ext cx="2909455" cy="1066800"/>
          </a:xfrm>
          <a:prstGeom prst="rect">
            <a:avLst/>
          </a:prstGeom>
          <a:noFill/>
        </p:spPr>
      </p:pic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-304800" y="6003922"/>
            <a:ext cx="12496800" cy="84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8579" tIns="34289" rIns="68579" bIns="3428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dirty="0">
                <a:latin typeface="Calibri"/>
                <a:cs typeface="Calibri"/>
              </a:rPr>
              <a:t>Instructor: </a:t>
            </a:r>
            <a:r>
              <a:rPr lang="en-US" sz="2800" dirty="0" err="1">
                <a:latin typeface="Calibri"/>
                <a:cs typeface="Calibri"/>
              </a:rPr>
              <a:t>Lotzi</a:t>
            </a:r>
            <a:r>
              <a:rPr lang="en-US" sz="2800" dirty="0">
                <a:latin typeface="Calibri"/>
                <a:cs typeface="Calibri"/>
              </a:rPr>
              <a:t> </a:t>
            </a:r>
            <a:r>
              <a:rPr lang="en-US" sz="2800" dirty="0" err="1">
                <a:latin typeface="Calibri"/>
                <a:cs typeface="Calibri"/>
              </a:rPr>
              <a:t>Bölöni</a:t>
            </a:r>
            <a:r>
              <a:rPr lang="en-US" sz="2800" dirty="0">
                <a:latin typeface="Calibri"/>
                <a:cs typeface="Calibri"/>
              </a:rPr>
              <a:t> </a:t>
            </a:r>
          </a:p>
          <a:p>
            <a:pPr lvl="1" algn="ctr">
              <a:spcBef>
                <a:spcPct val="50000"/>
              </a:spcBef>
            </a:pPr>
            <a:r>
              <a:rPr lang="en-US" sz="1500" dirty="0">
                <a:latin typeface="Calibri"/>
                <a:cs typeface="Calibri"/>
              </a:rPr>
              <a:t>[These slides were adapted from the ones created by Dan Klein and Pieter </a:t>
            </a:r>
            <a:r>
              <a:rPr lang="en-US" sz="1500" dirty="0" err="1">
                <a:latin typeface="Calibri"/>
                <a:cs typeface="Calibri"/>
              </a:rPr>
              <a:t>Abbeel</a:t>
            </a:r>
            <a:r>
              <a:rPr lang="en-US" sz="1500" dirty="0">
                <a:latin typeface="Calibri"/>
                <a:cs typeface="Calibri"/>
              </a:rPr>
              <a:t> for CS188 Intro to AI at UC Berkeley, available at http://ai.berkeley.edu.]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/>
                <a:cs typeface="Calibri"/>
              </a:rPr>
              <a:t>General Naïve Bayes</a:t>
            </a:r>
          </a:p>
        </p:txBody>
      </p:sp>
      <p:sp>
        <p:nvSpPr>
          <p:cNvPr id="127795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9677400" cy="50292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dirty="0">
                <a:latin typeface="Calibri"/>
                <a:cs typeface="Calibri"/>
              </a:rPr>
              <a:t>A general </a:t>
            </a:r>
            <a:r>
              <a:rPr lang="en-US" sz="2400" dirty="0">
                <a:solidFill>
                  <a:schemeClr val="accent6"/>
                </a:solidFill>
                <a:latin typeface="Calibri"/>
                <a:cs typeface="Calibri"/>
              </a:rPr>
              <a:t>Naive </a:t>
            </a:r>
            <a:r>
              <a:rPr lang="en-US" sz="2400" dirty="0" err="1">
                <a:solidFill>
                  <a:schemeClr val="accent6"/>
                </a:solidFill>
                <a:latin typeface="Calibri"/>
                <a:cs typeface="Calibri"/>
              </a:rPr>
              <a:t>Bayes</a:t>
            </a:r>
            <a:r>
              <a:rPr lang="en-US" sz="2400" dirty="0">
                <a:solidFill>
                  <a:schemeClr val="accent6"/>
                </a:solidFill>
                <a:latin typeface="Calibri"/>
                <a:cs typeface="Calibri"/>
              </a:rPr>
              <a:t> </a:t>
            </a:r>
            <a:r>
              <a:rPr lang="en-US" sz="2400" dirty="0">
                <a:latin typeface="Calibri"/>
                <a:cs typeface="Calibri"/>
              </a:rPr>
              <a:t>model:</a:t>
            </a:r>
          </a:p>
          <a:p>
            <a:pPr eaLnBrk="1" hangingPunct="1">
              <a:lnSpc>
                <a:spcPct val="80000"/>
              </a:lnSpc>
            </a:pPr>
            <a:endParaRPr lang="en-US" sz="2400" dirty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endParaRPr lang="en-US" sz="2400" dirty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endParaRPr lang="en-US" sz="2400" dirty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endParaRPr lang="en-US" sz="2400" dirty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endParaRPr lang="en-US" sz="2400" dirty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endParaRPr lang="en-US" sz="2400" dirty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endParaRPr lang="en-US" sz="2400" dirty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endParaRPr lang="en-US" sz="2400" dirty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endParaRPr lang="en-US" sz="2400" dirty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dirty="0">
                <a:latin typeface="Calibri"/>
                <a:cs typeface="Calibri"/>
              </a:rPr>
              <a:t>We only have to specify how each feature depends on the class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>
                <a:latin typeface="Calibri"/>
                <a:cs typeface="Calibri"/>
              </a:rPr>
              <a:t>Total number of parameters is </a:t>
            </a:r>
            <a:r>
              <a:rPr lang="en-US" sz="2400" i="1" dirty="0">
                <a:solidFill>
                  <a:srgbClr val="CC0000"/>
                </a:solidFill>
                <a:latin typeface="Calibri"/>
                <a:cs typeface="Calibri"/>
              </a:rPr>
              <a:t>linear</a:t>
            </a:r>
            <a:r>
              <a:rPr lang="en-US" sz="2400" dirty="0">
                <a:latin typeface="Calibri"/>
                <a:cs typeface="Calibri"/>
              </a:rPr>
              <a:t> in n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>
                <a:latin typeface="Calibri"/>
                <a:cs typeface="Calibri"/>
              </a:rPr>
              <a:t>Model is very simplistic, but often works anyway</a:t>
            </a:r>
          </a:p>
          <a:p>
            <a:pPr eaLnBrk="1" hangingPunct="1">
              <a:lnSpc>
                <a:spcPct val="80000"/>
              </a:lnSpc>
            </a:pPr>
            <a:endParaRPr lang="en-US" sz="2400" dirty="0">
              <a:latin typeface="Calibri"/>
              <a:cs typeface="Calibri"/>
            </a:endParaRPr>
          </a:p>
        </p:txBody>
      </p:sp>
      <p:sp>
        <p:nvSpPr>
          <p:cNvPr id="13316" name="Oval 4"/>
          <p:cNvSpPr>
            <a:spLocks noChangeArrowheads="1"/>
          </p:cNvSpPr>
          <p:nvPr/>
        </p:nvSpPr>
        <p:spPr bwMode="auto">
          <a:xfrm>
            <a:off x="9258300" y="1752600"/>
            <a:ext cx="5334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/>
                <a:cs typeface="Calibri"/>
              </a:rPr>
              <a:t>Y</a:t>
            </a:r>
          </a:p>
        </p:txBody>
      </p:sp>
      <p:sp>
        <p:nvSpPr>
          <p:cNvPr id="13317" name="Oval 5"/>
          <p:cNvSpPr>
            <a:spLocks noChangeArrowheads="1"/>
          </p:cNvSpPr>
          <p:nvPr/>
        </p:nvSpPr>
        <p:spPr bwMode="auto">
          <a:xfrm>
            <a:off x="8343900" y="3200400"/>
            <a:ext cx="5334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/>
                <a:cs typeface="Calibri"/>
              </a:rPr>
              <a:t>F</a:t>
            </a:r>
            <a:r>
              <a:rPr lang="en-US" baseline="-25000">
                <a:latin typeface="Calibri"/>
                <a:cs typeface="Calibri"/>
              </a:rPr>
              <a:t>1</a:t>
            </a:r>
            <a:endParaRPr lang="en-US">
              <a:latin typeface="Calibri"/>
              <a:cs typeface="Calibri"/>
            </a:endParaRPr>
          </a:p>
        </p:txBody>
      </p:sp>
      <p:sp>
        <p:nvSpPr>
          <p:cNvPr id="13318" name="Oval 6"/>
          <p:cNvSpPr>
            <a:spLocks noChangeArrowheads="1"/>
          </p:cNvSpPr>
          <p:nvPr/>
        </p:nvSpPr>
        <p:spPr bwMode="auto">
          <a:xfrm>
            <a:off x="10172700" y="3200400"/>
            <a:ext cx="5334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/>
                <a:cs typeface="Calibri"/>
              </a:rPr>
              <a:t>F</a:t>
            </a:r>
            <a:r>
              <a:rPr lang="en-US" baseline="-25000">
                <a:latin typeface="Calibri"/>
                <a:cs typeface="Calibri"/>
              </a:rPr>
              <a:t>n</a:t>
            </a:r>
            <a:endParaRPr lang="en-US">
              <a:latin typeface="Calibri"/>
              <a:cs typeface="Calibri"/>
            </a:endParaRPr>
          </a:p>
        </p:txBody>
      </p:sp>
      <p:cxnSp>
        <p:nvCxnSpPr>
          <p:cNvPr id="13319" name="AutoShape 7"/>
          <p:cNvCxnSpPr>
            <a:cxnSpLocks noChangeShapeType="1"/>
            <a:stCxn id="13316" idx="4"/>
            <a:endCxn id="13318" idx="0"/>
          </p:cNvCxnSpPr>
          <p:nvPr/>
        </p:nvCxnSpPr>
        <p:spPr bwMode="auto">
          <a:xfrm>
            <a:off x="9525000" y="2286000"/>
            <a:ext cx="914400" cy="914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3320" name="AutoShape 8"/>
          <p:cNvCxnSpPr>
            <a:cxnSpLocks noChangeShapeType="1"/>
            <a:stCxn id="13316" idx="4"/>
            <a:endCxn id="13317" idx="0"/>
          </p:cNvCxnSpPr>
          <p:nvPr/>
        </p:nvCxnSpPr>
        <p:spPr bwMode="auto">
          <a:xfrm flipH="1">
            <a:off x="8610600" y="2286000"/>
            <a:ext cx="914400" cy="914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13321" name="Oval 9"/>
          <p:cNvSpPr>
            <a:spLocks noChangeArrowheads="1"/>
          </p:cNvSpPr>
          <p:nvPr/>
        </p:nvSpPr>
        <p:spPr bwMode="auto">
          <a:xfrm>
            <a:off x="9029700" y="3200400"/>
            <a:ext cx="5334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/>
                <a:cs typeface="Calibri"/>
              </a:rPr>
              <a:t>F</a:t>
            </a:r>
            <a:r>
              <a:rPr lang="en-US" baseline="-25000">
                <a:latin typeface="Calibri"/>
                <a:cs typeface="Calibri"/>
              </a:rPr>
              <a:t>2</a:t>
            </a:r>
            <a:endParaRPr lang="en-US">
              <a:latin typeface="Calibri"/>
              <a:cs typeface="Calibri"/>
            </a:endParaRPr>
          </a:p>
        </p:txBody>
      </p:sp>
      <p:cxnSp>
        <p:nvCxnSpPr>
          <p:cNvPr id="13322" name="AutoShape 10"/>
          <p:cNvCxnSpPr>
            <a:cxnSpLocks noChangeShapeType="1"/>
            <a:stCxn id="13316" idx="4"/>
            <a:endCxn id="13321" idx="0"/>
          </p:cNvCxnSpPr>
          <p:nvPr/>
        </p:nvCxnSpPr>
        <p:spPr bwMode="auto">
          <a:xfrm flipH="1">
            <a:off x="9296400" y="2286000"/>
            <a:ext cx="228600" cy="914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pic>
        <p:nvPicPr>
          <p:cNvPr id="13323" name="Picture 11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715500" y="3429000"/>
            <a:ext cx="307975" cy="5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4" name="Picture 20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43000" y="3225800"/>
            <a:ext cx="2346325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5" name="Picture 21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886200" y="3200400"/>
            <a:ext cx="2193925" cy="573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77966" name="Text Box 14"/>
          <p:cNvSpPr txBox="1">
            <a:spLocks noChangeArrowheads="1"/>
          </p:cNvSpPr>
          <p:nvPr/>
        </p:nvSpPr>
        <p:spPr bwMode="auto">
          <a:xfrm>
            <a:off x="3429000" y="2438400"/>
            <a:ext cx="1752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latin typeface="Calibri"/>
                <a:cs typeface="Calibri"/>
              </a:rPr>
              <a:t>|Y| parameters</a:t>
            </a:r>
          </a:p>
        </p:txBody>
      </p:sp>
      <p:sp>
        <p:nvSpPr>
          <p:cNvPr id="1277967" name="Text Box 15"/>
          <p:cNvSpPr txBox="1">
            <a:spLocks noChangeArrowheads="1"/>
          </p:cNvSpPr>
          <p:nvPr/>
        </p:nvSpPr>
        <p:spPr bwMode="auto">
          <a:xfrm>
            <a:off x="4953000" y="4006850"/>
            <a:ext cx="2362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latin typeface="Calibri"/>
                <a:cs typeface="Calibri"/>
              </a:rPr>
              <a:t>n x |F| x |Y| parameters</a:t>
            </a:r>
          </a:p>
        </p:txBody>
      </p:sp>
      <p:sp>
        <p:nvSpPr>
          <p:cNvPr id="1277968" name="Text Box 16"/>
          <p:cNvSpPr txBox="1">
            <a:spLocks noChangeArrowheads="1"/>
          </p:cNvSpPr>
          <p:nvPr/>
        </p:nvSpPr>
        <p:spPr bwMode="auto">
          <a:xfrm>
            <a:off x="1371600" y="3930650"/>
            <a:ext cx="2057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latin typeface="Calibri"/>
                <a:cs typeface="Calibri"/>
              </a:rPr>
              <a:t>|Y| x |</a:t>
            </a:r>
            <a:r>
              <a:rPr lang="en-US" dirty="0" err="1">
                <a:latin typeface="Calibri"/>
                <a:cs typeface="Calibri"/>
              </a:rPr>
              <a:t>F|</a:t>
            </a:r>
            <a:r>
              <a:rPr lang="en-US" baseline="30000" dirty="0" err="1">
                <a:latin typeface="Calibri"/>
                <a:cs typeface="Calibri"/>
              </a:rPr>
              <a:t>n</a:t>
            </a:r>
            <a:r>
              <a:rPr lang="en-US" dirty="0">
                <a:latin typeface="Calibri"/>
                <a:cs typeface="Calibri"/>
              </a:rPr>
              <a:t> values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7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7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7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795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795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7966" grpId="0"/>
      <p:bldP spid="1277967" grpId="0"/>
      <p:bldP spid="127796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/>
                <a:cs typeface="Calibri"/>
              </a:rPr>
              <a:t>Inference for Naïve Bayes</a:t>
            </a:r>
          </a:p>
        </p:txBody>
      </p:sp>
      <p:sp>
        <p:nvSpPr>
          <p:cNvPr id="127897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524000"/>
            <a:ext cx="8229600" cy="49530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dirty="0">
                <a:latin typeface="Calibri"/>
                <a:cs typeface="Calibri"/>
              </a:rPr>
              <a:t>Goal: compute posterior distribution over label variable Y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Step 1: get joint probability of label and evidence for each label</a:t>
            </a:r>
          </a:p>
          <a:p>
            <a:pPr eaLnBrk="1" hangingPunct="1">
              <a:lnSpc>
                <a:spcPct val="80000"/>
              </a:lnSpc>
            </a:pPr>
            <a:endParaRPr lang="en-US" sz="2400" dirty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endParaRPr lang="en-US" sz="2400" dirty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endParaRPr lang="en-US" sz="2400" dirty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endParaRPr lang="en-US" sz="2400" dirty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endParaRPr lang="en-US" sz="2400" dirty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endParaRPr lang="en-US" sz="2400" dirty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endParaRPr lang="en-US" sz="2400" dirty="0">
              <a:latin typeface="Calibri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endParaRPr lang="en-US" sz="2000" dirty="0">
              <a:latin typeface="Calibri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Step 2: sum to get probability of evidence</a:t>
            </a:r>
          </a:p>
          <a:p>
            <a:pPr lvl="1" eaLnBrk="1" hangingPunct="1">
              <a:lnSpc>
                <a:spcPct val="80000"/>
              </a:lnSpc>
            </a:pPr>
            <a:endParaRPr lang="en-US" sz="2000" dirty="0">
              <a:latin typeface="Calibri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Step 3: normalize by dividing Step 1 by Step 2</a:t>
            </a:r>
          </a:p>
          <a:p>
            <a:pPr eaLnBrk="1" hangingPunct="1">
              <a:lnSpc>
                <a:spcPct val="80000"/>
              </a:lnSpc>
            </a:pPr>
            <a:endParaRPr lang="en-US" sz="2400" dirty="0">
              <a:latin typeface="Calibri"/>
              <a:cs typeface="Calibri"/>
            </a:endParaRPr>
          </a:p>
        </p:txBody>
      </p:sp>
      <p:pic>
        <p:nvPicPr>
          <p:cNvPr id="14340" name="Picture 15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447800" y="3141662"/>
            <a:ext cx="2181225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16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024313" y="2684462"/>
            <a:ext cx="2347912" cy="1312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3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513638" y="2667000"/>
            <a:ext cx="2711450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78983" name="AutoShape 7"/>
          <p:cNvSpPr>
            <a:spLocks noChangeArrowheads="1"/>
          </p:cNvSpPr>
          <p:nvPr/>
        </p:nvSpPr>
        <p:spPr bwMode="auto">
          <a:xfrm>
            <a:off x="6705600" y="3065462"/>
            <a:ext cx="533400" cy="533400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1278984" name="Line 8"/>
          <p:cNvSpPr>
            <a:spLocks noChangeShapeType="1"/>
          </p:cNvSpPr>
          <p:nvPr/>
        </p:nvSpPr>
        <p:spPr bwMode="auto">
          <a:xfrm>
            <a:off x="7391400" y="4284662"/>
            <a:ext cx="3048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Calibri"/>
              <a:cs typeface="Calibri"/>
            </a:endParaRPr>
          </a:p>
        </p:txBody>
      </p:sp>
      <p:pic>
        <p:nvPicPr>
          <p:cNvPr id="19" name="Picture 18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8001000" y="4437062"/>
            <a:ext cx="1495425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78986" name="Freeform 10"/>
          <p:cNvSpPr>
            <a:spLocks/>
          </p:cNvSpPr>
          <p:nvPr/>
        </p:nvSpPr>
        <p:spPr bwMode="auto">
          <a:xfrm flipH="1">
            <a:off x="10439400" y="3294062"/>
            <a:ext cx="469900" cy="1295400"/>
          </a:xfrm>
          <a:custGeom>
            <a:avLst/>
            <a:gdLst>
              <a:gd name="T0" fmla="*/ 2147483647 w 952"/>
              <a:gd name="T1" fmla="*/ 0 h 960"/>
              <a:gd name="T2" fmla="*/ 2147483647 w 952"/>
              <a:gd name="T3" fmla="*/ 2147483647 h 960"/>
              <a:gd name="T4" fmla="*/ 2147483647 w 952"/>
              <a:gd name="T5" fmla="*/ 2147483647 h 960"/>
              <a:gd name="T6" fmla="*/ 2147483647 w 952"/>
              <a:gd name="T7" fmla="*/ 2147483647 h 960"/>
              <a:gd name="T8" fmla="*/ 0 60000 65536"/>
              <a:gd name="T9" fmla="*/ 0 60000 65536"/>
              <a:gd name="T10" fmla="*/ 0 60000 65536"/>
              <a:gd name="T11" fmla="*/ 0 60000 65536"/>
              <a:gd name="T12" fmla="*/ 0 w 952"/>
              <a:gd name="T13" fmla="*/ 0 h 960"/>
              <a:gd name="T14" fmla="*/ 952 w 952"/>
              <a:gd name="T15" fmla="*/ 960 h 96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52" h="960">
                <a:moveTo>
                  <a:pt x="712" y="0"/>
                </a:moveTo>
                <a:cubicBezTo>
                  <a:pt x="472" y="148"/>
                  <a:pt x="232" y="296"/>
                  <a:pt x="136" y="432"/>
                </a:cubicBezTo>
                <a:cubicBezTo>
                  <a:pt x="40" y="568"/>
                  <a:pt x="0" y="728"/>
                  <a:pt x="136" y="816"/>
                </a:cubicBezTo>
                <a:cubicBezTo>
                  <a:pt x="272" y="904"/>
                  <a:pt x="612" y="932"/>
                  <a:pt x="952" y="960"/>
                </a:cubicBezTo>
              </a:path>
            </a:pathLst>
          </a:cu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1278987" name="Text Box 11"/>
          <p:cNvSpPr txBox="1">
            <a:spLocks noChangeArrowheads="1"/>
          </p:cNvSpPr>
          <p:nvPr/>
        </p:nvSpPr>
        <p:spPr bwMode="auto">
          <a:xfrm>
            <a:off x="10744200" y="4360862"/>
            <a:ext cx="457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latin typeface="Calibri"/>
                <a:cs typeface="Calibri"/>
              </a:rPr>
              <a:t>+</a:t>
            </a:r>
          </a:p>
        </p:txBody>
      </p:sp>
      <p:pic>
        <p:nvPicPr>
          <p:cNvPr id="20" name="Picture 19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945438" y="5726112"/>
            <a:ext cx="1814512" cy="29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78989" name="AutoShape 13"/>
          <p:cNvSpPr>
            <a:spLocks noChangeArrowheads="1"/>
          </p:cNvSpPr>
          <p:nvPr/>
        </p:nvSpPr>
        <p:spPr bwMode="auto">
          <a:xfrm rot="5400000">
            <a:off x="8572500" y="4932362"/>
            <a:ext cx="457200" cy="533400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/>
              <a:cs typeface="Calibri"/>
            </a:endParaRPr>
          </a:p>
        </p:txBody>
      </p:sp>
      <p:pic>
        <p:nvPicPr>
          <p:cNvPr id="15" name="Picture 16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 rotWithShape="1">
          <a:blip r:embed="rId9" cstate="print"/>
          <a:srcRect l="23202" r="62943"/>
          <a:stretch/>
        </p:blipFill>
        <p:spPr bwMode="auto">
          <a:xfrm>
            <a:off x="8077200" y="2649537"/>
            <a:ext cx="325316" cy="1312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8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8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8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8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897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897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8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8983" grpId="0" animBg="1"/>
      <p:bldP spid="1278984" grpId="0" animBg="1"/>
      <p:bldP spid="1278986" grpId="0" animBg="1"/>
      <p:bldP spid="1278987" grpId="0"/>
      <p:bldP spid="127898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General Naïve Bayes</a:t>
            </a:r>
          </a:p>
        </p:txBody>
      </p:sp>
      <p:sp>
        <p:nvSpPr>
          <p:cNvPr id="1280003" name="Rectangle 3"/>
          <p:cNvSpPr>
            <a:spLocks noGrp="1" noChangeArrowheads="1"/>
          </p:cNvSpPr>
          <p:nvPr>
            <p:ph idx="1"/>
          </p:nvPr>
        </p:nvSpPr>
        <p:spPr>
          <a:xfrm>
            <a:off x="1143000" y="1570037"/>
            <a:ext cx="8991600" cy="452596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dirty="0"/>
              <a:t>What do we need in order to use Naïve </a:t>
            </a:r>
            <a:r>
              <a:rPr lang="en-US" sz="2800" dirty="0" err="1"/>
              <a:t>Bayes</a:t>
            </a:r>
            <a:r>
              <a:rPr lang="en-US" sz="2800" dirty="0"/>
              <a:t>?</a:t>
            </a:r>
          </a:p>
          <a:p>
            <a:pPr lvl="3">
              <a:lnSpc>
                <a:spcPct val="80000"/>
              </a:lnSpc>
            </a:pPr>
            <a:endParaRPr lang="en-US" sz="1600" dirty="0"/>
          </a:p>
          <a:p>
            <a:pPr lvl="1" eaLnBrk="1" hangingPunct="1">
              <a:lnSpc>
                <a:spcPct val="80000"/>
              </a:lnSpc>
            </a:pPr>
            <a:r>
              <a:rPr lang="en-US" sz="2400" dirty="0"/>
              <a:t>Inference method (we just saw this part)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2000" dirty="0"/>
              <a:t>Start with a bunch of probabilities: P(Y) and the P(</a:t>
            </a:r>
            <a:r>
              <a:rPr lang="en-US" sz="2000" dirty="0" err="1"/>
              <a:t>F</a:t>
            </a:r>
            <a:r>
              <a:rPr lang="en-US" sz="2000" baseline="-25000" dirty="0" err="1"/>
              <a:t>i</a:t>
            </a:r>
            <a:r>
              <a:rPr lang="en-US" sz="2000" dirty="0" err="1"/>
              <a:t>|Y</a:t>
            </a:r>
            <a:r>
              <a:rPr lang="en-US" sz="2000" dirty="0"/>
              <a:t>) tables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2000" dirty="0"/>
              <a:t>Use standard inference to compute P(Y|F</a:t>
            </a:r>
            <a:r>
              <a:rPr lang="en-US" sz="2000" baseline="-25000" dirty="0"/>
              <a:t>1</a:t>
            </a:r>
            <a:r>
              <a:rPr lang="en-US" sz="2000" dirty="0"/>
              <a:t>…F</a:t>
            </a:r>
            <a:r>
              <a:rPr lang="en-US" sz="2000" baseline="-25000" dirty="0"/>
              <a:t>n</a:t>
            </a:r>
            <a:r>
              <a:rPr lang="en-US" sz="2000" dirty="0"/>
              <a:t>)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2000" dirty="0"/>
              <a:t>Nothing new here</a:t>
            </a:r>
          </a:p>
          <a:p>
            <a:pPr lvl="2" eaLnBrk="1" hangingPunct="1">
              <a:lnSpc>
                <a:spcPct val="80000"/>
              </a:lnSpc>
            </a:pPr>
            <a:endParaRPr lang="en-US" sz="2000" dirty="0"/>
          </a:p>
          <a:p>
            <a:pPr lvl="1" eaLnBrk="1" hangingPunct="1">
              <a:lnSpc>
                <a:spcPct val="80000"/>
              </a:lnSpc>
            </a:pPr>
            <a:r>
              <a:rPr lang="en-US" sz="2400" dirty="0"/>
              <a:t>Estimates of local conditional probability tables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2000" dirty="0"/>
              <a:t>P(Y), the prior over labels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2000" dirty="0"/>
              <a:t>P(</a:t>
            </a:r>
            <a:r>
              <a:rPr lang="en-US" sz="2000" dirty="0" err="1"/>
              <a:t>F</a:t>
            </a:r>
            <a:r>
              <a:rPr lang="en-US" sz="2000" baseline="-25000" dirty="0" err="1"/>
              <a:t>i</a:t>
            </a:r>
            <a:r>
              <a:rPr lang="en-US" sz="2000" dirty="0" err="1"/>
              <a:t>|Y</a:t>
            </a:r>
            <a:r>
              <a:rPr lang="en-US" sz="2000" dirty="0"/>
              <a:t>) for each feature (evidence variable)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2000" dirty="0"/>
              <a:t>These probabilities are collectively called the </a:t>
            </a:r>
            <a:r>
              <a:rPr lang="en-US" sz="2000" i="1" dirty="0">
                <a:solidFill>
                  <a:srgbClr val="CC0000"/>
                </a:solidFill>
              </a:rPr>
              <a:t>parameters</a:t>
            </a:r>
            <a:r>
              <a:rPr lang="en-US" sz="2000" i="1" dirty="0"/>
              <a:t> </a:t>
            </a:r>
            <a:r>
              <a:rPr lang="en-US" sz="2000" dirty="0"/>
              <a:t>of the model and denoted by </a:t>
            </a:r>
            <a:r>
              <a:rPr lang="en-US" b="1" i="1" dirty="0">
                <a:solidFill>
                  <a:srgbClr val="CC0000"/>
                </a:solidFill>
                <a:sym typeface="Symbol" pitchFamily="18" charset="2"/>
              </a:rPr>
              <a:t>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2000" dirty="0"/>
              <a:t>Up until now, we assumed these appeared by magic, but…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2000" dirty="0"/>
              <a:t>…they typically come from training data counts: we’ll look at this soon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0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0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0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/>
                <a:cs typeface="Calibri"/>
              </a:rPr>
              <a:t>Example: Conditional Probabilities</a:t>
            </a:r>
          </a:p>
        </p:txBody>
      </p:sp>
      <p:grpSp>
        <p:nvGrpSpPr>
          <p:cNvPr id="16388" name="Group 115"/>
          <p:cNvGrpSpPr>
            <a:grpSpLocks/>
          </p:cNvGrpSpPr>
          <p:nvPr/>
        </p:nvGrpSpPr>
        <p:grpSpPr bwMode="auto">
          <a:xfrm>
            <a:off x="3886200" y="2514600"/>
            <a:ext cx="2438400" cy="2438400"/>
            <a:chOff x="3168" y="1584"/>
            <a:chExt cx="1536" cy="1536"/>
          </a:xfrm>
        </p:grpSpPr>
        <p:sp>
          <p:nvSpPr>
            <p:cNvPr id="16501" name="Rectangle 4"/>
            <p:cNvSpPr>
              <a:spLocks noChangeArrowheads="1"/>
            </p:cNvSpPr>
            <p:nvPr/>
          </p:nvSpPr>
          <p:spPr bwMode="auto">
            <a:xfrm>
              <a:off x="3168" y="1584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502" name="Rectangle 5"/>
            <p:cNvSpPr>
              <a:spLocks noChangeArrowheads="1"/>
            </p:cNvSpPr>
            <p:nvPr/>
          </p:nvSpPr>
          <p:spPr bwMode="auto">
            <a:xfrm>
              <a:off x="3360" y="1584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503" name="Rectangle 6"/>
            <p:cNvSpPr>
              <a:spLocks noChangeArrowheads="1"/>
            </p:cNvSpPr>
            <p:nvPr/>
          </p:nvSpPr>
          <p:spPr bwMode="auto">
            <a:xfrm>
              <a:off x="3168" y="1776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504" name="Rectangle 7"/>
            <p:cNvSpPr>
              <a:spLocks noChangeArrowheads="1"/>
            </p:cNvSpPr>
            <p:nvPr/>
          </p:nvSpPr>
          <p:spPr bwMode="auto">
            <a:xfrm>
              <a:off x="3360" y="1776"/>
              <a:ext cx="192" cy="192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505" name="Rectangle 8"/>
            <p:cNvSpPr>
              <a:spLocks noChangeArrowheads="1"/>
            </p:cNvSpPr>
            <p:nvPr/>
          </p:nvSpPr>
          <p:spPr bwMode="auto">
            <a:xfrm>
              <a:off x="3552" y="1584"/>
              <a:ext cx="192" cy="192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506" name="Rectangle 9"/>
            <p:cNvSpPr>
              <a:spLocks noChangeArrowheads="1"/>
            </p:cNvSpPr>
            <p:nvPr/>
          </p:nvSpPr>
          <p:spPr bwMode="auto">
            <a:xfrm>
              <a:off x="3744" y="1584"/>
              <a:ext cx="192" cy="192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507" name="Rectangle 10"/>
            <p:cNvSpPr>
              <a:spLocks noChangeArrowheads="1"/>
            </p:cNvSpPr>
            <p:nvPr/>
          </p:nvSpPr>
          <p:spPr bwMode="auto">
            <a:xfrm>
              <a:off x="3552" y="1776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508" name="Rectangle 11"/>
            <p:cNvSpPr>
              <a:spLocks noChangeArrowheads="1"/>
            </p:cNvSpPr>
            <p:nvPr/>
          </p:nvSpPr>
          <p:spPr bwMode="auto">
            <a:xfrm>
              <a:off x="3744" y="1776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509" name="Rectangle 12"/>
            <p:cNvSpPr>
              <a:spLocks noChangeArrowheads="1"/>
            </p:cNvSpPr>
            <p:nvPr/>
          </p:nvSpPr>
          <p:spPr bwMode="auto">
            <a:xfrm>
              <a:off x="3168" y="1968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510" name="Rectangle 13"/>
            <p:cNvSpPr>
              <a:spLocks noChangeArrowheads="1"/>
            </p:cNvSpPr>
            <p:nvPr/>
          </p:nvSpPr>
          <p:spPr bwMode="auto">
            <a:xfrm>
              <a:off x="3360" y="1968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511" name="Rectangle 14"/>
            <p:cNvSpPr>
              <a:spLocks noChangeArrowheads="1"/>
            </p:cNvSpPr>
            <p:nvPr/>
          </p:nvSpPr>
          <p:spPr bwMode="auto">
            <a:xfrm>
              <a:off x="3168" y="2160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512" name="Rectangle 15"/>
            <p:cNvSpPr>
              <a:spLocks noChangeArrowheads="1"/>
            </p:cNvSpPr>
            <p:nvPr/>
          </p:nvSpPr>
          <p:spPr bwMode="auto">
            <a:xfrm>
              <a:off x="3360" y="2160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513" name="Rectangle 16"/>
            <p:cNvSpPr>
              <a:spLocks noChangeArrowheads="1"/>
            </p:cNvSpPr>
            <p:nvPr/>
          </p:nvSpPr>
          <p:spPr bwMode="auto">
            <a:xfrm>
              <a:off x="3552" y="1968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514" name="Rectangle 17"/>
            <p:cNvSpPr>
              <a:spLocks noChangeArrowheads="1"/>
            </p:cNvSpPr>
            <p:nvPr/>
          </p:nvSpPr>
          <p:spPr bwMode="auto">
            <a:xfrm>
              <a:off x="3744" y="1968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515" name="Rectangle 18"/>
            <p:cNvSpPr>
              <a:spLocks noChangeArrowheads="1"/>
            </p:cNvSpPr>
            <p:nvPr/>
          </p:nvSpPr>
          <p:spPr bwMode="auto">
            <a:xfrm>
              <a:off x="3552" y="2160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516" name="Rectangle 19"/>
            <p:cNvSpPr>
              <a:spLocks noChangeArrowheads="1"/>
            </p:cNvSpPr>
            <p:nvPr/>
          </p:nvSpPr>
          <p:spPr bwMode="auto">
            <a:xfrm>
              <a:off x="3744" y="2160"/>
              <a:ext cx="192" cy="192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517" name="Rectangle 20"/>
            <p:cNvSpPr>
              <a:spLocks noChangeArrowheads="1"/>
            </p:cNvSpPr>
            <p:nvPr/>
          </p:nvSpPr>
          <p:spPr bwMode="auto">
            <a:xfrm>
              <a:off x="3936" y="1584"/>
              <a:ext cx="192" cy="192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518" name="Rectangle 21"/>
            <p:cNvSpPr>
              <a:spLocks noChangeArrowheads="1"/>
            </p:cNvSpPr>
            <p:nvPr/>
          </p:nvSpPr>
          <p:spPr bwMode="auto">
            <a:xfrm>
              <a:off x="4128" y="1584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519" name="Rectangle 22"/>
            <p:cNvSpPr>
              <a:spLocks noChangeArrowheads="1"/>
            </p:cNvSpPr>
            <p:nvPr/>
          </p:nvSpPr>
          <p:spPr bwMode="auto">
            <a:xfrm>
              <a:off x="3936" y="1776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520" name="Rectangle 23"/>
            <p:cNvSpPr>
              <a:spLocks noChangeArrowheads="1"/>
            </p:cNvSpPr>
            <p:nvPr/>
          </p:nvSpPr>
          <p:spPr bwMode="auto">
            <a:xfrm>
              <a:off x="4128" y="1776"/>
              <a:ext cx="192" cy="192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521" name="Rectangle 24"/>
            <p:cNvSpPr>
              <a:spLocks noChangeArrowheads="1"/>
            </p:cNvSpPr>
            <p:nvPr/>
          </p:nvSpPr>
          <p:spPr bwMode="auto">
            <a:xfrm>
              <a:off x="4320" y="1584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522" name="Rectangle 25"/>
            <p:cNvSpPr>
              <a:spLocks noChangeArrowheads="1"/>
            </p:cNvSpPr>
            <p:nvPr/>
          </p:nvSpPr>
          <p:spPr bwMode="auto">
            <a:xfrm>
              <a:off x="4512" y="1584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523" name="Rectangle 26"/>
            <p:cNvSpPr>
              <a:spLocks noChangeArrowheads="1"/>
            </p:cNvSpPr>
            <p:nvPr/>
          </p:nvSpPr>
          <p:spPr bwMode="auto">
            <a:xfrm>
              <a:off x="4320" y="1776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524" name="Rectangle 27"/>
            <p:cNvSpPr>
              <a:spLocks noChangeArrowheads="1"/>
            </p:cNvSpPr>
            <p:nvPr/>
          </p:nvSpPr>
          <p:spPr bwMode="auto">
            <a:xfrm>
              <a:off x="4512" y="1776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525" name="Rectangle 28"/>
            <p:cNvSpPr>
              <a:spLocks noChangeArrowheads="1"/>
            </p:cNvSpPr>
            <p:nvPr/>
          </p:nvSpPr>
          <p:spPr bwMode="auto">
            <a:xfrm>
              <a:off x="3936" y="1968"/>
              <a:ext cx="192" cy="192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526" name="Rectangle 29"/>
            <p:cNvSpPr>
              <a:spLocks noChangeArrowheads="1"/>
            </p:cNvSpPr>
            <p:nvPr/>
          </p:nvSpPr>
          <p:spPr bwMode="auto">
            <a:xfrm>
              <a:off x="4128" y="1968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527" name="Rectangle 30"/>
            <p:cNvSpPr>
              <a:spLocks noChangeArrowheads="1"/>
            </p:cNvSpPr>
            <p:nvPr/>
          </p:nvSpPr>
          <p:spPr bwMode="auto">
            <a:xfrm>
              <a:off x="3936" y="2160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528" name="Rectangle 31"/>
            <p:cNvSpPr>
              <a:spLocks noChangeArrowheads="1"/>
            </p:cNvSpPr>
            <p:nvPr/>
          </p:nvSpPr>
          <p:spPr bwMode="auto">
            <a:xfrm>
              <a:off x="4128" y="2160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529" name="Rectangle 32"/>
            <p:cNvSpPr>
              <a:spLocks noChangeArrowheads="1"/>
            </p:cNvSpPr>
            <p:nvPr/>
          </p:nvSpPr>
          <p:spPr bwMode="auto">
            <a:xfrm>
              <a:off x="4320" y="1968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530" name="Rectangle 33"/>
            <p:cNvSpPr>
              <a:spLocks noChangeArrowheads="1"/>
            </p:cNvSpPr>
            <p:nvPr/>
          </p:nvSpPr>
          <p:spPr bwMode="auto">
            <a:xfrm>
              <a:off x="4512" y="1968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531" name="Rectangle 34"/>
            <p:cNvSpPr>
              <a:spLocks noChangeArrowheads="1"/>
            </p:cNvSpPr>
            <p:nvPr/>
          </p:nvSpPr>
          <p:spPr bwMode="auto">
            <a:xfrm>
              <a:off x="4320" y="2160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532" name="Rectangle 35"/>
            <p:cNvSpPr>
              <a:spLocks noChangeArrowheads="1"/>
            </p:cNvSpPr>
            <p:nvPr/>
          </p:nvSpPr>
          <p:spPr bwMode="auto">
            <a:xfrm>
              <a:off x="4512" y="2160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533" name="Rectangle 36"/>
            <p:cNvSpPr>
              <a:spLocks noChangeArrowheads="1"/>
            </p:cNvSpPr>
            <p:nvPr/>
          </p:nvSpPr>
          <p:spPr bwMode="auto">
            <a:xfrm>
              <a:off x="3168" y="2352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534" name="Rectangle 37"/>
            <p:cNvSpPr>
              <a:spLocks noChangeArrowheads="1"/>
            </p:cNvSpPr>
            <p:nvPr/>
          </p:nvSpPr>
          <p:spPr bwMode="auto">
            <a:xfrm>
              <a:off x="3360" y="2352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535" name="Rectangle 38"/>
            <p:cNvSpPr>
              <a:spLocks noChangeArrowheads="1"/>
            </p:cNvSpPr>
            <p:nvPr/>
          </p:nvSpPr>
          <p:spPr bwMode="auto">
            <a:xfrm>
              <a:off x="3168" y="2544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536" name="Rectangle 39"/>
            <p:cNvSpPr>
              <a:spLocks noChangeArrowheads="1"/>
            </p:cNvSpPr>
            <p:nvPr/>
          </p:nvSpPr>
          <p:spPr bwMode="auto">
            <a:xfrm>
              <a:off x="3360" y="2544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537" name="Rectangle 40"/>
            <p:cNvSpPr>
              <a:spLocks noChangeArrowheads="1"/>
            </p:cNvSpPr>
            <p:nvPr/>
          </p:nvSpPr>
          <p:spPr bwMode="auto">
            <a:xfrm>
              <a:off x="3552" y="2352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538" name="Rectangle 41"/>
            <p:cNvSpPr>
              <a:spLocks noChangeArrowheads="1"/>
            </p:cNvSpPr>
            <p:nvPr/>
          </p:nvSpPr>
          <p:spPr bwMode="auto">
            <a:xfrm>
              <a:off x="3744" y="2352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539" name="Rectangle 42"/>
            <p:cNvSpPr>
              <a:spLocks noChangeArrowheads="1"/>
            </p:cNvSpPr>
            <p:nvPr/>
          </p:nvSpPr>
          <p:spPr bwMode="auto">
            <a:xfrm>
              <a:off x="3552" y="2544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540" name="Rectangle 43"/>
            <p:cNvSpPr>
              <a:spLocks noChangeArrowheads="1"/>
            </p:cNvSpPr>
            <p:nvPr/>
          </p:nvSpPr>
          <p:spPr bwMode="auto">
            <a:xfrm>
              <a:off x="3744" y="2544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541" name="Rectangle 44"/>
            <p:cNvSpPr>
              <a:spLocks noChangeArrowheads="1"/>
            </p:cNvSpPr>
            <p:nvPr/>
          </p:nvSpPr>
          <p:spPr bwMode="auto">
            <a:xfrm>
              <a:off x="3168" y="2736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542" name="Rectangle 45"/>
            <p:cNvSpPr>
              <a:spLocks noChangeArrowheads="1"/>
            </p:cNvSpPr>
            <p:nvPr/>
          </p:nvSpPr>
          <p:spPr bwMode="auto">
            <a:xfrm>
              <a:off x="3360" y="2736"/>
              <a:ext cx="192" cy="192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543" name="Rectangle 46"/>
            <p:cNvSpPr>
              <a:spLocks noChangeArrowheads="1"/>
            </p:cNvSpPr>
            <p:nvPr/>
          </p:nvSpPr>
          <p:spPr bwMode="auto">
            <a:xfrm>
              <a:off x="3168" y="2928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544" name="Rectangle 47"/>
            <p:cNvSpPr>
              <a:spLocks noChangeArrowheads="1"/>
            </p:cNvSpPr>
            <p:nvPr/>
          </p:nvSpPr>
          <p:spPr bwMode="auto">
            <a:xfrm>
              <a:off x="3360" y="2928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545" name="Rectangle 48"/>
            <p:cNvSpPr>
              <a:spLocks noChangeArrowheads="1"/>
            </p:cNvSpPr>
            <p:nvPr/>
          </p:nvSpPr>
          <p:spPr bwMode="auto">
            <a:xfrm>
              <a:off x="3552" y="2736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546" name="Rectangle 49"/>
            <p:cNvSpPr>
              <a:spLocks noChangeArrowheads="1"/>
            </p:cNvSpPr>
            <p:nvPr/>
          </p:nvSpPr>
          <p:spPr bwMode="auto">
            <a:xfrm>
              <a:off x="3744" y="2736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547" name="Rectangle 50"/>
            <p:cNvSpPr>
              <a:spLocks noChangeArrowheads="1"/>
            </p:cNvSpPr>
            <p:nvPr/>
          </p:nvSpPr>
          <p:spPr bwMode="auto">
            <a:xfrm>
              <a:off x="3552" y="2928"/>
              <a:ext cx="192" cy="192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548" name="Rectangle 51"/>
            <p:cNvSpPr>
              <a:spLocks noChangeArrowheads="1"/>
            </p:cNvSpPr>
            <p:nvPr/>
          </p:nvSpPr>
          <p:spPr bwMode="auto">
            <a:xfrm>
              <a:off x="3744" y="2928"/>
              <a:ext cx="192" cy="192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549" name="Rectangle 52"/>
            <p:cNvSpPr>
              <a:spLocks noChangeArrowheads="1"/>
            </p:cNvSpPr>
            <p:nvPr/>
          </p:nvSpPr>
          <p:spPr bwMode="auto">
            <a:xfrm>
              <a:off x="3936" y="2352"/>
              <a:ext cx="192" cy="192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550" name="Rectangle 53"/>
            <p:cNvSpPr>
              <a:spLocks noChangeArrowheads="1"/>
            </p:cNvSpPr>
            <p:nvPr/>
          </p:nvSpPr>
          <p:spPr bwMode="auto">
            <a:xfrm>
              <a:off x="4128" y="2352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551" name="Rectangle 54"/>
            <p:cNvSpPr>
              <a:spLocks noChangeArrowheads="1"/>
            </p:cNvSpPr>
            <p:nvPr/>
          </p:nvSpPr>
          <p:spPr bwMode="auto">
            <a:xfrm>
              <a:off x="3936" y="2544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552" name="Rectangle 55"/>
            <p:cNvSpPr>
              <a:spLocks noChangeArrowheads="1"/>
            </p:cNvSpPr>
            <p:nvPr/>
          </p:nvSpPr>
          <p:spPr bwMode="auto">
            <a:xfrm>
              <a:off x="4128" y="2544"/>
              <a:ext cx="192" cy="192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553" name="Rectangle 56"/>
            <p:cNvSpPr>
              <a:spLocks noChangeArrowheads="1"/>
            </p:cNvSpPr>
            <p:nvPr/>
          </p:nvSpPr>
          <p:spPr bwMode="auto">
            <a:xfrm>
              <a:off x="4320" y="2352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554" name="Rectangle 57"/>
            <p:cNvSpPr>
              <a:spLocks noChangeArrowheads="1"/>
            </p:cNvSpPr>
            <p:nvPr/>
          </p:nvSpPr>
          <p:spPr bwMode="auto">
            <a:xfrm>
              <a:off x="4512" y="2352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555" name="Rectangle 58"/>
            <p:cNvSpPr>
              <a:spLocks noChangeArrowheads="1"/>
            </p:cNvSpPr>
            <p:nvPr/>
          </p:nvSpPr>
          <p:spPr bwMode="auto">
            <a:xfrm>
              <a:off x="4320" y="2544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556" name="Rectangle 59"/>
            <p:cNvSpPr>
              <a:spLocks noChangeArrowheads="1"/>
            </p:cNvSpPr>
            <p:nvPr/>
          </p:nvSpPr>
          <p:spPr bwMode="auto">
            <a:xfrm>
              <a:off x="4512" y="2544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557" name="Rectangle 60"/>
            <p:cNvSpPr>
              <a:spLocks noChangeArrowheads="1"/>
            </p:cNvSpPr>
            <p:nvPr/>
          </p:nvSpPr>
          <p:spPr bwMode="auto">
            <a:xfrm>
              <a:off x="3936" y="2736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558" name="Rectangle 61"/>
            <p:cNvSpPr>
              <a:spLocks noChangeArrowheads="1"/>
            </p:cNvSpPr>
            <p:nvPr/>
          </p:nvSpPr>
          <p:spPr bwMode="auto">
            <a:xfrm>
              <a:off x="4128" y="2736"/>
              <a:ext cx="192" cy="192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559" name="Rectangle 62"/>
            <p:cNvSpPr>
              <a:spLocks noChangeArrowheads="1"/>
            </p:cNvSpPr>
            <p:nvPr/>
          </p:nvSpPr>
          <p:spPr bwMode="auto">
            <a:xfrm>
              <a:off x="3936" y="2928"/>
              <a:ext cx="192" cy="192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560" name="Rectangle 63"/>
            <p:cNvSpPr>
              <a:spLocks noChangeArrowheads="1"/>
            </p:cNvSpPr>
            <p:nvPr/>
          </p:nvSpPr>
          <p:spPr bwMode="auto">
            <a:xfrm>
              <a:off x="4128" y="2928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561" name="Rectangle 64"/>
            <p:cNvSpPr>
              <a:spLocks noChangeArrowheads="1"/>
            </p:cNvSpPr>
            <p:nvPr/>
          </p:nvSpPr>
          <p:spPr bwMode="auto">
            <a:xfrm>
              <a:off x="4320" y="2736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562" name="Rectangle 65"/>
            <p:cNvSpPr>
              <a:spLocks noChangeArrowheads="1"/>
            </p:cNvSpPr>
            <p:nvPr/>
          </p:nvSpPr>
          <p:spPr bwMode="auto">
            <a:xfrm>
              <a:off x="4512" y="2736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563" name="Rectangle 66"/>
            <p:cNvSpPr>
              <a:spLocks noChangeArrowheads="1"/>
            </p:cNvSpPr>
            <p:nvPr/>
          </p:nvSpPr>
          <p:spPr bwMode="auto">
            <a:xfrm>
              <a:off x="4320" y="2928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564" name="Rectangle 67"/>
            <p:cNvSpPr>
              <a:spLocks noChangeArrowheads="1"/>
            </p:cNvSpPr>
            <p:nvPr/>
          </p:nvSpPr>
          <p:spPr bwMode="auto">
            <a:xfrm>
              <a:off x="4512" y="2928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</p:grpSp>
      <p:pic>
        <p:nvPicPr>
          <p:cNvPr id="183" name="Picture 182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47913" y="1676400"/>
            <a:ext cx="712787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312882" name="Group 1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7321482"/>
              </p:ext>
            </p:extLst>
          </p:nvPr>
        </p:nvGraphicFramePr>
        <p:xfrm>
          <a:off x="2209800" y="2146300"/>
          <a:ext cx="1066800" cy="3352800"/>
        </p:xfrm>
        <a:graphic>
          <a:graphicData uri="http://schemas.openxmlformats.org/drawingml/2006/table">
            <a:tbl>
              <a:tblPr/>
              <a:tblGrid>
                <a:gridCol w="533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31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0.1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1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0.1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01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0.1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1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0.1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1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0.1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31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0.1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31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0.1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301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0.1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31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0.1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31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0.1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1312884" name="Line 116"/>
          <p:cNvSpPr>
            <a:spLocks noChangeShapeType="1"/>
          </p:cNvSpPr>
          <p:nvPr/>
        </p:nvSpPr>
        <p:spPr bwMode="auto">
          <a:xfrm flipV="1">
            <a:off x="5562600" y="2057400"/>
            <a:ext cx="3124200" cy="2133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1312890" name="Line 122"/>
          <p:cNvSpPr>
            <a:spLocks noChangeShapeType="1"/>
          </p:cNvSpPr>
          <p:nvPr/>
        </p:nvSpPr>
        <p:spPr bwMode="auto">
          <a:xfrm flipV="1">
            <a:off x="4419600" y="1905000"/>
            <a:ext cx="2209800" cy="1600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1312891" name="Rectangle 123"/>
          <p:cNvSpPr>
            <a:spLocks noChangeArrowheads="1"/>
          </p:cNvSpPr>
          <p:nvPr/>
        </p:nvSpPr>
        <p:spPr bwMode="auto">
          <a:xfrm>
            <a:off x="4191000" y="3429000"/>
            <a:ext cx="304800" cy="3048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1312892" name="Rectangle 124"/>
          <p:cNvSpPr>
            <a:spLocks noChangeArrowheads="1"/>
          </p:cNvSpPr>
          <p:nvPr/>
        </p:nvSpPr>
        <p:spPr bwMode="auto">
          <a:xfrm>
            <a:off x="5410200" y="4038600"/>
            <a:ext cx="304800" cy="3048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/>
              <a:cs typeface="Calibri"/>
            </a:endParaRPr>
          </a:p>
        </p:txBody>
      </p:sp>
      <p:graphicFrame>
        <p:nvGraphicFramePr>
          <p:cNvPr id="1312933" name="Group 16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7233153"/>
              </p:ext>
            </p:extLst>
          </p:nvPr>
        </p:nvGraphicFramePr>
        <p:xfrm>
          <a:off x="7086600" y="2209800"/>
          <a:ext cx="1066800" cy="3352800"/>
        </p:xfrm>
        <a:graphic>
          <a:graphicData uri="http://schemas.openxmlformats.org/drawingml/2006/table">
            <a:tbl>
              <a:tblPr/>
              <a:tblGrid>
                <a:gridCol w="381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31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0.01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1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0.05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01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0.05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1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0.30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1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0.80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31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0.90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31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0.05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301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0.60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31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0.50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31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0.80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pic>
        <p:nvPicPr>
          <p:cNvPr id="184" name="Picture 183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81800" y="1828800"/>
            <a:ext cx="1625600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5" name="Picture 184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610600" y="1828800"/>
            <a:ext cx="1622425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312934" name="Group 16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6156659"/>
              </p:ext>
            </p:extLst>
          </p:nvPr>
        </p:nvGraphicFramePr>
        <p:xfrm>
          <a:off x="8839200" y="2209800"/>
          <a:ext cx="1066800" cy="3352800"/>
        </p:xfrm>
        <a:graphic>
          <a:graphicData uri="http://schemas.openxmlformats.org/drawingml/2006/table">
            <a:tbl>
              <a:tblPr/>
              <a:tblGrid>
                <a:gridCol w="381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31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0.05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1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0.01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01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0.90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1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0.80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1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0.90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31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0.90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31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0.25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301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0.85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31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0.60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31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0.80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2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2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2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2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2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2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2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2884" grpId="0" animBg="1"/>
      <p:bldP spid="1312890" grpId="0" animBg="1"/>
      <p:bldP spid="1312891" grpId="0" animBg="1"/>
      <p:bldP spid="131289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A Spam Filter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722438"/>
            <a:ext cx="3886200" cy="4525962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/>
              <a:t>Naïve Bayes spam filter</a:t>
            </a:r>
          </a:p>
          <a:p>
            <a:pPr eaLnBrk="1" hangingPunct="1">
              <a:lnSpc>
                <a:spcPct val="80000"/>
              </a:lnSpc>
            </a:pPr>
            <a:endParaRPr lang="en-US" sz="2400"/>
          </a:p>
          <a:p>
            <a:pPr eaLnBrk="1" hangingPunct="1">
              <a:lnSpc>
                <a:spcPct val="80000"/>
              </a:lnSpc>
            </a:pPr>
            <a:r>
              <a:rPr lang="en-US" sz="2400"/>
              <a:t>Data: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/>
              <a:t>Collection of emails, labeled spam or ham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/>
              <a:t>Note: someone has to hand label all this data!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/>
              <a:t>Split into training, held-out, test sets</a:t>
            </a:r>
          </a:p>
          <a:p>
            <a:pPr lvl="1" eaLnBrk="1" hangingPunct="1">
              <a:lnSpc>
                <a:spcPct val="80000"/>
              </a:lnSpc>
            </a:pPr>
            <a:endParaRPr lang="en-US" sz="2000"/>
          </a:p>
          <a:p>
            <a:pPr eaLnBrk="1" hangingPunct="1">
              <a:lnSpc>
                <a:spcPct val="80000"/>
              </a:lnSpc>
            </a:pPr>
            <a:r>
              <a:rPr lang="en-US" sz="2400"/>
              <a:t>Classifiers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/>
              <a:t>Learn on the training set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/>
              <a:t>(Tune it on a held-out set)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/>
              <a:t>Test it on new emails</a:t>
            </a:r>
          </a:p>
          <a:p>
            <a:pPr eaLnBrk="1" hangingPunct="1">
              <a:lnSpc>
                <a:spcPct val="80000"/>
              </a:lnSpc>
            </a:pPr>
            <a:endParaRPr lang="en-US" sz="2400"/>
          </a:p>
        </p:txBody>
      </p:sp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5257800" y="1600200"/>
            <a:ext cx="3581400" cy="13779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/>
              <a:t>Dear Sir.</a:t>
            </a:r>
          </a:p>
          <a:p>
            <a:endParaRPr lang="en-US" sz="1400"/>
          </a:p>
          <a:p>
            <a:r>
              <a:rPr lang="en-US" sz="1400"/>
              <a:t>First, I must solicit your confidence in this transaction, this is by virture of its nature as being utterly confidencial and top secret. …</a:t>
            </a:r>
          </a:p>
        </p:txBody>
      </p:sp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5257800" y="3200400"/>
            <a:ext cx="3505200" cy="15906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/>
              <a:t>TO BE REMOVED FROM FUTURE MAILINGS, SIMPLY REPLY TO THIS MESSAGE AND PUT "REMOVE" IN THE SUBJECT.</a:t>
            </a:r>
          </a:p>
          <a:p>
            <a:endParaRPr lang="en-US" sz="1400"/>
          </a:p>
          <a:p>
            <a:r>
              <a:rPr lang="en-US" sz="1400"/>
              <a:t>99  MILLION EMAIL ADDRESSES</a:t>
            </a:r>
          </a:p>
          <a:p>
            <a:r>
              <a:rPr lang="en-US" sz="1400"/>
              <a:t>  FOR ONLY $99</a:t>
            </a:r>
          </a:p>
        </p:txBody>
      </p:sp>
      <p:sp>
        <p:nvSpPr>
          <p:cNvPr id="18438" name="Text Box 6"/>
          <p:cNvSpPr txBox="1">
            <a:spLocks noChangeArrowheads="1"/>
          </p:cNvSpPr>
          <p:nvPr/>
        </p:nvSpPr>
        <p:spPr bwMode="auto">
          <a:xfrm>
            <a:off x="5257800" y="5029200"/>
            <a:ext cx="3505200" cy="15906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/>
              <a:t>Ok, Iknow this is blatantly OT but I'm beginning to go insane. Had an old Dell Dimension XPS sitting in the corner and decided to put it to use, I know it was working pre being stuck in the corner, but when I plugged it in, hit the power nothing happened.</a:t>
            </a:r>
          </a:p>
        </p:txBody>
      </p:sp>
      <p:sp>
        <p:nvSpPr>
          <p:cNvPr id="18439" name="Freeform 7"/>
          <p:cNvSpPr>
            <a:spLocks/>
          </p:cNvSpPr>
          <p:nvPr/>
        </p:nvSpPr>
        <p:spPr bwMode="auto">
          <a:xfrm>
            <a:off x="4318000" y="5486400"/>
            <a:ext cx="635000" cy="457200"/>
          </a:xfrm>
          <a:custGeom>
            <a:avLst/>
            <a:gdLst>
              <a:gd name="T0" fmla="*/ 2147483647 w 248"/>
              <a:gd name="T1" fmla="*/ 2147483647 h 144"/>
              <a:gd name="T2" fmla="*/ 2147483647 w 248"/>
              <a:gd name="T3" fmla="*/ 0 h 144"/>
              <a:gd name="T4" fmla="*/ 2147483647 w 248"/>
              <a:gd name="T5" fmla="*/ 2147483647 h 144"/>
              <a:gd name="T6" fmla="*/ 0 w 248"/>
              <a:gd name="T7" fmla="*/ 2147483647 h 144"/>
              <a:gd name="T8" fmla="*/ 2147483647 w 248"/>
              <a:gd name="T9" fmla="*/ 2147483647 h 14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48"/>
              <a:gd name="T16" fmla="*/ 0 h 144"/>
              <a:gd name="T17" fmla="*/ 248 w 248"/>
              <a:gd name="T18" fmla="*/ 144 h 14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48" h="144">
                <a:moveTo>
                  <a:pt x="77" y="144"/>
                </a:moveTo>
                <a:lnTo>
                  <a:pt x="248" y="0"/>
                </a:lnTo>
                <a:lnTo>
                  <a:pt x="86" y="94"/>
                </a:lnTo>
                <a:lnTo>
                  <a:pt x="0" y="51"/>
                </a:lnTo>
                <a:lnTo>
                  <a:pt x="77" y="144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40" name="Freeform 8"/>
          <p:cNvSpPr>
            <a:spLocks/>
          </p:cNvSpPr>
          <p:nvPr/>
        </p:nvSpPr>
        <p:spPr bwMode="auto">
          <a:xfrm>
            <a:off x="4422775" y="2057400"/>
            <a:ext cx="454025" cy="457200"/>
          </a:xfrm>
          <a:custGeom>
            <a:avLst/>
            <a:gdLst>
              <a:gd name="T0" fmla="*/ 0 w 409"/>
              <a:gd name="T1" fmla="*/ 2147483647 h 412"/>
              <a:gd name="T2" fmla="*/ 2147483647 w 409"/>
              <a:gd name="T3" fmla="*/ 2147483647 h 412"/>
              <a:gd name="T4" fmla="*/ 2147483647 w 409"/>
              <a:gd name="T5" fmla="*/ 2147483647 h 412"/>
              <a:gd name="T6" fmla="*/ 2147483647 w 409"/>
              <a:gd name="T7" fmla="*/ 2147483647 h 412"/>
              <a:gd name="T8" fmla="*/ 2147483647 w 409"/>
              <a:gd name="T9" fmla="*/ 2147483647 h 412"/>
              <a:gd name="T10" fmla="*/ 2147483647 w 409"/>
              <a:gd name="T11" fmla="*/ 2147483647 h 412"/>
              <a:gd name="T12" fmla="*/ 2147483647 w 409"/>
              <a:gd name="T13" fmla="*/ 2147483647 h 412"/>
              <a:gd name="T14" fmla="*/ 2147483647 w 409"/>
              <a:gd name="T15" fmla="*/ 2147483647 h 412"/>
              <a:gd name="T16" fmla="*/ 2147483647 w 409"/>
              <a:gd name="T17" fmla="*/ 2147483647 h 412"/>
              <a:gd name="T18" fmla="*/ 2147483647 w 409"/>
              <a:gd name="T19" fmla="*/ 0 h 412"/>
              <a:gd name="T20" fmla="*/ 2147483647 w 409"/>
              <a:gd name="T21" fmla="*/ 2147483647 h 412"/>
              <a:gd name="T22" fmla="*/ 2147483647 w 409"/>
              <a:gd name="T23" fmla="*/ 0 h 412"/>
              <a:gd name="T24" fmla="*/ 0 w 409"/>
              <a:gd name="T25" fmla="*/ 2147483647 h 41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409"/>
              <a:gd name="T40" fmla="*/ 0 h 412"/>
              <a:gd name="T41" fmla="*/ 409 w 409"/>
              <a:gd name="T42" fmla="*/ 412 h 412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409" h="412">
                <a:moveTo>
                  <a:pt x="0" y="59"/>
                </a:moveTo>
                <a:lnTo>
                  <a:pt x="160" y="220"/>
                </a:lnTo>
                <a:lnTo>
                  <a:pt x="16" y="364"/>
                </a:lnTo>
                <a:lnTo>
                  <a:pt x="64" y="412"/>
                </a:lnTo>
                <a:lnTo>
                  <a:pt x="208" y="268"/>
                </a:lnTo>
                <a:lnTo>
                  <a:pt x="352" y="412"/>
                </a:lnTo>
                <a:lnTo>
                  <a:pt x="400" y="364"/>
                </a:lnTo>
                <a:lnTo>
                  <a:pt x="256" y="220"/>
                </a:lnTo>
                <a:lnTo>
                  <a:pt x="409" y="59"/>
                </a:lnTo>
                <a:lnTo>
                  <a:pt x="355" y="0"/>
                </a:lnTo>
                <a:lnTo>
                  <a:pt x="208" y="172"/>
                </a:lnTo>
                <a:lnTo>
                  <a:pt x="54" y="0"/>
                </a:lnTo>
                <a:lnTo>
                  <a:pt x="0" y="59"/>
                </a:lnTo>
                <a:close/>
              </a:path>
            </a:pathLst>
          </a:custGeom>
          <a:solidFill>
            <a:srgbClr val="CC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41" name="Freeform 9"/>
          <p:cNvSpPr>
            <a:spLocks/>
          </p:cNvSpPr>
          <p:nvPr/>
        </p:nvSpPr>
        <p:spPr bwMode="auto">
          <a:xfrm>
            <a:off x="4419600" y="3657600"/>
            <a:ext cx="454025" cy="457200"/>
          </a:xfrm>
          <a:custGeom>
            <a:avLst/>
            <a:gdLst>
              <a:gd name="T0" fmla="*/ 0 w 409"/>
              <a:gd name="T1" fmla="*/ 2147483647 h 412"/>
              <a:gd name="T2" fmla="*/ 2147483647 w 409"/>
              <a:gd name="T3" fmla="*/ 2147483647 h 412"/>
              <a:gd name="T4" fmla="*/ 2147483647 w 409"/>
              <a:gd name="T5" fmla="*/ 2147483647 h 412"/>
              <a:gd name="T6" fmla="*/ 2147483647 w 409"/>
              <a:gd name="T7" fmla="*/ 2147483647 h 412"/>
              <a:gd name="T8" fmla="*/ 2147483647 w 409"/>
              <a:gd name="T9" fmla="*/ 2147483647 h 412"/>
              <a:gd name="T10" fmla="*/ 2147483647 w 409"/>
              <a:gd name="T11" fmla="*/ 2147483647 h 412"/>
              <a:gd name="T12" fmla="*/ 2147483647 w 409"/>
              <a:gd name="T13" fmla="*/ 2147483647 h 412"/>
              <a:gd name="T14" fmla="*/ 2147483647 w 409"/>
              <a:gd name="T15" fmla="*/ 2147483647 h 412"/>
              <a:gd name="T16" fmla="*/ 2147483647 w 409"/>
              <a:gd name="T17" fmla="*/ 2147483647 h 412"/>
              <a:gd name="T18" fmla="*/ 2147483647 w 409"/>
              <a:gd name="T19" fmla="*/ 0 h 412"/>
              <a:gd name="T20" fmla="*/ 2147483647 w 409"/>
              <a:gd name="T21" fmla="*/ 2147483647 h 412"/>
              <a:gd name="T22" fmla="*/ 2147483647 w 409"/>
              <a:gd name="T23" fmla="*/ 0 h 412"/>
              <a:gd name="T24" fmla="*/ 0 w 409"/>
              <a:gd name="T25" fmla="*/ 2147483647 h 41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409"/>
              <a:gd name="T40" fmla="*/ 0 h 412"/>
              <a:gd name="T41" fmla="*/ 409 w 409"/>
              <a:gd name="T42" fmla="*/ 412 h 412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409" h="412">
                <a:moveTo>
                  <a:pt x="0" y="59"/>
                </a:moveTo>
                <a:lnTo>
                  <a:pt x="160" y="220"/>
                </a:lnTo>
                <a:lnTo>
                  <a:pt x="16" y="364"/>
                </a:lnTo>
                <a:lnTo>
                  <a:pt x="64" y="412"/>
                </a:lnTo>
                <a:lnTo>
                  <a:pt x="208" y="268"/>
                </a:lnTo>
                <a:lnTo>
                  <a:pt x="352" y="412"/>
                </a:lnTo>
                <a:lnTo>
                  <a:pt x="400" y="364"/>
                </a:lnTo>
                <a:lnTo>
                  <a:pt x="256" y="220"/>
                </a:lnTo>
                <a:lnTo>
                  <a:pt x="409" y="59"/>
                </a:lnTo>
                <a:lnTo>
                  <a:pt x="355" y="0"/>
                </a:lnTo>
                <a:lnTo>
                  <a:pt x="208" y="172"/>
                </a:lnTo>
                <a:lnTo>
                  <a:pt x="54" y="0"/>
                </a:lnTo>
                <a:lnTo>
                  <a:pt x="0" y="59"/>
                </a:lnTo>
                <a:close/>
              </a:path>
            </a:pathLst>
          </a:custGeom>
          <a:solidFill>
            <a:srgbClr val="CC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/>
                <a:cs typeface="Calibri"/>
              </a:rPr>
              <a:t>Naïve Bayes for Text</a:t>
            </a:r>
          </a:p>
        </p:txBody>
      </p:sp>
      <p:sp>
        <p:nvSpPr>
          <p:cNvPr id="131072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47800"/>
            <a:ext cx="11353800" cy="4876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dirty="0">
                <a:latin typeface="Calibri"/>
                <a:cs typeface="Calibri"/>
              </a:rPr>
              <a:t>Bag-of-words Naïve </a:t>
            </a:r>
            <a:r>
              <a:rPr lang="en-US" sz="2400" dirty="0" err="1">
                <a:latin typeface="Calibri"/>
                <a:cs typeface="Calibri"/>
              </a:rPr>
              <a:t>Bayes</a:t>
            </a:r>
            <a:r>
              <a:rPr lang="en-US" sz="2400" dirty="0">
                <a:latin typeface="Calibri"/>
                <a:cs typeface="Calibri"/>
              </a:rPr>
              <a:t>: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Features: </a:t>
            </a:r>
            <a:r>
              <a:rPr lang="en-US" sz="2000" dirty="0" err="1">
                <a:latin typeface="Calibri"/>
                <a:cs typeface="Calibri"/>
              </a:rPr>
              <a:t>W</a:t>
            </a:r>
            <a:r>
              <a:rPr lang="en-US" sz="2000" baseline="-25000" dirty="0" err="1">
                <a:latin typeface="Calibri"/>
                <a:cs typeface="Calibri"/>
              </a:rPr>
              <a:t>i</a:t>
            </a:r>
            <a:r>
              <a:rPr lang="en-US" sz="2000" dirty="0">
                <a:latin typeface="Calibri"/>
                <a:cs typeface="Calibri"/>
              </a:rPr>
              <a:t> is the word at </a:t>
            </a:r>
            <a:r>
              <a:rPr lang="en-US" sz="2000" dirty="0" err="1">
                <a:latin typeface="Calibri"/>
                <a:cs typeface="Calibri"/>
              </a:rPr>
              <a:t>positon</a:t>
            </a:r>
            <a:r>
              <a:rPr lang="en-US" sz="2000" dirty="0">
                <a:latin typeface="Calibri"/>
                <a:cs typeface="Calibri"/>
              </a:rPr>
              <a:t> </a:t>
            </a:r>
            <a:r>
              <a:rPr lang="en-US" sz="2000" dirty="0" err="1">
                <a:latin typeface="Calibri"/>
                <a:cs typeface="Calibri"/>
              </a:rPr>
              <a:t>i</a:t>
            </a:r>
            <a:endParaRPr lang="en-US" sz="2000" dirty="0">
              <a:latin typeface="Calibri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As before: predict label conditioned on feature variables (spam vs. ham)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As before: assume features are conditionally independent given label</a:t>
            </a:r>
          </a:p>
          <a:p>
            <a:pPr lvl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New: each </a:t>
            </a:r>
            <a:r>
              <a:rPr lang="en-US" sz="2000" dirty="0" err="1">
                <a:latin typeface="Calibri"/>
                <a:cs typeface="Calibri"/>
              </a:rPr>
              <a:t>W</a:t>
            </a:r>
            <a:r>
              <a:rPr lang="en-US" sz="2000" baseline="-25000" dirty="0" err="1">
                <a:latin typeface="Calibri"/>
                <a:cs typeface="Calibri"/>
              </a:rPr>
              <a:t>i</a:t>
            </a:r>
            <a:r>
              <a:rPr lang="en-US" sz="2000" dirty="0">
                <a:latin typeface="Calibri"/>
                <a:cs typeface="Calibri"/>
              </a:rPr>
              <a:t> is identically distributed</a:t>
            </a:r>
          </a:p>
          <a:p>
            <a:pPr lvl="1" eaLnBrk="1" hangingPunct="1">
              <a:lnSpc>
                <a:spcPct val="80000"/>
              </a:lnSpc>
            </a:pPr>
            <a:endParaRPr lang="en-US" sz="2000" dirty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dirty="0">
                <a:latin typeface="Calibri"/>
                <a:cs typeface="Calibri"/>
              </a:rPr>
              <a:t>Generative model:</a:t>
            </a:r>
          </a:p>
          <a:p>
            <a:pPr eaLnBrk="1" hangingPunct="1">
              <a:lnSpc>
                <a:spcPct val="80000"/>
              </a:lnSpc>
            </a:pPr>
            <a:endParaRPr lang="en-US" sz="2400" dirty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dirty="0">
                <a:latin typeface="Calibri"/>
                <a:cs typeface="Calibri"/>
              </a:rPr>
              <a:t>“Tied” distributions and bag-of-words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Usually, each variable gets its own conditional probability distribution P(F|Y)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In a bag-of-words model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800" dirty="0">
                <a:latin typeface="Calibri"/>
                <a:cs typeface="Calibri"/>
              </a:rPr>
              <a:t>Each position is identically distributed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800" dirty="0">
                <a:latin typeface="Calibri"/>
                <a:cs typeface="Calibri"/>
              </a:rPr>
              <a:t>All positions share the same conditional </a:t>
            </a:r>
            <a:r>
              <a:rPr lang="en-US" sz="1800" dirty="0" err="1">
                <a:latin typeface="Calibri"/>
                <a:cs typeface="Calibri"/>
              </a:rPr>
              <a:t>probs</a:t>
            </a:r>
            <a:r>
              <a:rPr lang="en-US" sz="1800" dirty="0">
                <a:latin typeface="Calibri"/>
                <a:cs typeface="Calibri"/>
              </a:rPr>
              <a:t> P(W|Y)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800" dirty="0">
                <a:latin typeface="Calibri"/>
                <a:cs typeface="Calibri"/>
              </a:rPr>
              <a:t>Why make this assumption?</a:t>
            </a:r>
          </a:p>
          <a:p>
            <a:pPr lvl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Called “bag-of-words” because model is insensitive to word order or reordering</a:t>
            </a:r>
          </a:p>
        </p:txBody>
      </p:sp>
      <p:pic>
        <p:nvPicPr>
          <p:cNvPr id="8" name="Picture 7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 bwMode="auto">
          <a:xfrm>
            <a:off x="3276600" y="3362324"/>
            <a:ext cx="4844780" cy="572192"/>
          </a:xfrm>
          <a:prstGeom prst="rect">
            <a:avLst/>
          </a:prstGeom>
          <a:noFill/>
          <a:ln/>
          <a:effectLst/>
        </p:spPr>
      </p:pic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6553200" y="6491288"/>
            <a:ext cx="12192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latin typeface="Calibri"/>
              <a:cs typeface="Calibri"/>
            </a:endParaRPr>
          </a:p>
        </p:txBody>
      </p:sp>
      <p:sp>
        <p:nvSpPr>
          <p:cNvPr id="1310727" name="Text Box 7"/>
          <p:cNvSpPr txBox="1">
            <a:spLocks noChangeArrowheads="1"/>
          </p:cNvSpPr>
          <p:nvPr/>
        </p:nvSpPr>
        <p:spPr bwMode="auto">
          <a:xfrm>
            <a:off x="8732702" y="2728912"/>
            <a:ext cx="167640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i="1">
                <a:latin typeface="Calibri"/>
                <a:cs typeface="Calibri"/>
              </a:rPr>
              <a:t>Word at position i, not i</a:t>
            </a:r>
            <a:r>
              <a:rPr lang="en-US" sz="1600" i="1" baseline="30000">
                <a:latin typeface="Calibri"/>
                <a:cs typeface="Calibri"/>
              </a:rPr>
              <a:t>th</a:t>
            </a:r>
            <a:r>
              <a:rPr lang="en-US" sz="1600" i="1">
                <a:latin typeface="Calibri"/>
                <a:cs typeface="Calibri"/>
              </a:rPr>
              <a:t> word in the dictionary!</a:t>
            </a:r>
          </a:p>
        </p:txBody>
      </p:sp>
      <p:sp>
        <p:nvSpPr>
          <p:cNvPr id="1310728" name="Freeform 8"/>
          <p:cNvSpPr>
            <a:spLocks/>
          </p:cNvSpPr>
          <p:nvPr/>
        </p:nvSpPr>
        <p:spPr bwMode="auto">
          <a:xfrm>
            <a:off x="7427777" y="3706812"/>
            <a:ext cx="2409825" cy="255588"/>
          </a:xfrm>
          <a:custGeom>
            <a:avLst/>
            <a:gdLst>
              <a:gd name="T0" fmla="*/ 2147483647 w 1518"/>
              <a:gd name="T1" fmla="*/ 2147483647 h 161"/>
              <a:gd name="T2" fmla="*/ 2147483647 w 1518"/>
              <a:gd name="T3" fmla="*/ 2147483647 h 161"/>
              <a:gd name="T4" fmla="*/ 2147483647 w 1518"/>
              <a:gd name="T5" fmla="*/ 2147483647 h 161"/>
              <a:gd name="T6" fmla="*/ 2147483647 w 1518"/>
              <a:gd name="T7" fmla="*/ 0 h 161"/>
              <a:gd name="T8" fmla="*/ 0 60000 65536"/>
              <a:gd name="T9" fmla="*/ 0 60000 65536"/>
              <a:gd name="T10" fmla="*/ 0 60000 65536"/>
              <a:gd name="T11" fmla="*/ 0 60000 65536"/>
              <a:gd name="T12" fmla="*/ 0 w 1518"/>
              <a:gd name="T13" fmla="*/ 0 h 161"/>
              <a:gd name="T14" fmla="*/ 1518 w 1518"/>
              <a:gd name="T15" fmla="*/ 161 h 16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518" h="161">
                <a:moveTo>
                  <a:pt x="73" y="60"/>
                </a:moveTo>
                <a:cubicBezTo>
                  <a:pt x="94" y="67"/>
                  <a:pt x="0" y="89"/>
                  <a:pt x="197" y="103"/>
                </a:cubicBezTo>
                <a:cubicBezTo>
                  <a:pt x="394" y="117"/>
                  <a:pt x="1038" y="161"/>
                  <a:pt x="1254" y="144"/>
                </a:cubicBezTo>
                <a:cubicBezTo>
                  <a:pt x="1470" y="127"/>
                  <a:pt x="1518" y="60"/>
                  <a:pt x="1494" y="0"/>
                </a:cubicBez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2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2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2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2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0727" grpId="0"/>
      <p:bldP spid="131072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Example: Spam Filtering</a:t>
            </a:r>
          </a:p>
        </p:txBody>
      </p:sp>
      <p:sp>
        <p:nvSpPr>
          <p:cNvPr id="1286147" name="Rectangle 3"/>
          <p:cNvSpPr>
            <a:spLocks noGrp="1" noChangeArrowheads="1"/>
          </p:cNvSpPr>
          <p:nvPr>
            <p:ph idx="1"/>
          </p:nvPr>
        </p:nvSpPr>
        <p:spPr>
          <a:xfrm>
            <a:off x="762000" y="1447800"/>
            <a:ext cx="8229600" cy="5029200"/>
          </a:xfrm>
        </p:spPr>
        <p:txBody>
          <a:bodyPr/>
          <a:lstStyle/>
          <a:p>
            <a:pPr eaLnBrk="1" hangingPunct="1"/>
            <a:r>
              <a:rPr lang="en-US" sz="2400"/>
              <a:t>Model:</a:t>
            </a:r>
          </a:p>
          <a:p>
            <a:pPr eaLnBrk="1" hangingPunct="1"/>
            <a:endParaRPr lang="en-US" sz="1000"/>
          </a:p>
          <a:p>
            <a:pPr eaLnBrk="1" hangingPunct="1"/>
            <a:r>
              <a:rPr lang="en-US" sz="2400"/>
              <a:t>What are the parameters?</a:t>
            </a:r>
          </a:p>
          <a:p>
            <a:pPr eaLnBrk="1" hangingPunct="1"/>
            <a:endParaRPr lang="en-US" sz="2400"/>
          </a:p>
          <a:p>
            <a:pPr eaLnBrk="1" hangingPunct="1"/>
            <a:endParaRPr lang="en-US" sz="2400"/>
          </a:p>
          <a:p>
            <a:pPr eaLnBrk="1" hangingPunct="1"/>
            <a:endParaRPr lang="en-US" sz="2400"/>
          </a:p>
          <a:p>
            <a:pPr eaLnBrk="1" hangingPunct="1"/>
            <a:endParaRPr lang="en-US" sz="2400"/>
          </a:p>
          <a:p>
            <a:pPr eaLnBrk="1" hangingPunct="1"/>
            <a:endParaRPr lang="en-US" sz="2400"/>
          </a:p>
          <a:p>
            <a:pPr eaLnBrk="1" hangingPunct="1"/>
            <a:endParaRPr lang="en-US" sz="2400"/>
          </a:p>
          <a:p>
            <a:pPr eaLnBrk="1" hangingPunct="1"/>
            <a:endParaRPr lang="en-US" sz="2400"/>
          </a:p>
          <a:p>
            <a:pPr eaLnBrk="1" hangingPunct="1"/>
            <a:endParaRPr lang="en-US" sz="2400"/>
          </a:p>
          <a:p>
            <a:pPr eaLnBrk="1" hangingPunct="1"/>
            <a:r>
              <a:rPr lang="en-US" sz="2400"/>
              <a:t>Where do these tables come from?</a:t>
            </a:r>
          </a:p>
          <a:p>
            <a:pPr eaLnBrk="1" hangingPunct="1"/>
            <a:endParaRPr lang="en-US" sz="2400"/>
          </a:p>
        </p:txBody>
      </p:sp>
      <p:pic>
        <p:nvPicPr>
          <p:cNvPr id="11" name="Picture 10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/>
          <a:stretch>
            <a:fillRect/>
          </a:stretch>
        </p:blipFill>
        <p:spPr bwMode="auto">
          <a:xfrm>
            <a:off x="2514735" y="1524000"/>
            <a:ext cx="4847955" cy="572567"/>
          </a:xfrm>
          <a:prstGeom prst="rect">
            <a:avLst/>
          </a:prstGeom>
          <a:noFill/>
          <a:ln/>
          <a:effectLst/>
        </p:spPr>
      </p:pic>
      <p:sp>
        <p:nvSpPr>
          <p:cNvPr id="1286149" name="Text Box 5"/>
          <p:cNvSpPr txBox="1">
            <a:spLocks noChangeArrowheads="1"/>
          </p:cNvSpPr>
          <p:nvPr/>
        </p:nvSpPr>
        <p:spPr bwMode="auto">
          <a:xfrm>
            <a:off x="4648200" y="3141663"/>
            <a:ext cx="2057400" cy="25733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ourier New" pitchFamily="49" charset="0"/>
              </a:rPr>
              <a:t>the :  0.0156</a:t>
            </a:r>
          </a:p>
          <a:p>
            <a:r>
              <a:rPr lang="en-US">
                <a:latin typeface="Courier New" pitchFamily="49" charset="0"/>
              </a:rPr>
              <a:t>to  :  0.0153</a:t>
            </a:r>
          </a:p>
          <a:p>
            <a:r>
              <a:rPr lang="en-US">
                <a:latin typeface="Courier New" pitchFamily="49" charset="0"/>
              </a:rPr>
              <a:t>and :  0.0115</a:t>
            </a:r>
          </a:p>
          <a:p>
            <a:r>
              <a:rPr lang="en-US">
                <a:latin typeface="Courier New" pitchFamily="49" charset="0"/>
              </a:rPr>
              <a:t>of  :  0.0095</a:t>
            </a:r>
          </a:p>
          <a:p>
            <a:r>
              <a:rPr lang="en-US">
                <a:latin typeface="Courier New" pitchFamily="49" charset="0"/>
              </a:rPr>
              <a:t>you :  0.0093</a:t>
            </a:r>
          </a:p>
          <a:p>
            <a:r>
              <a:rPr lang="en-US">
                <a:latin typeface="Courier New" pitchFamily="49" charset="0"/>
              </a:rPr>
              <a:t>a   :  0.0086</a:t>
            </a:r>
          </a:p>
          <a:p>
            <a:r>
              <a:rPr lang="en-US">
                <a:latin typeface="Courier New" pitchFamily="49" charset="0"/>
              </a:rPr>
              <a:t>with:  0.0080</a:t>
            </a:r>
          </a:p>
          <a:p>
            <a:r>
              <a:rPr lang="en-US">
                <a:latin typeface="Courier New" pitchFamily="49" charset="0"/>
              </a:rPr>
              <a:t>from:  0.0075</a:t>
            </a:r>
          </a:p>
          <a:p>
            <a:r>
              <a:rPr lang="en-US">
                <a:latin typeface="Courier New" pitchFamily="49" charset="0"/>
              </a:rPr>
              <a:t>...</a:t>
            </a:r>
          </a:p>
        </p:txBody>
      </p:sp>
      <p:pic>
        <p:nvPicPr>
          <p:cNvPr id="20486" name="Picture 6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76800" y="2743200"/>
            <a:ext cx="1606550" cy="29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7" name="Picture 7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305800" y="2743200"/>
            <a:ext cx="1466850" cy="29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86152" name="Text Box 8"/>
          <p:cNvSpPr txBox="1">
            <a:spLocks noChangeArrowheads="1"/>
          </p:cNvSpPr>
          <p:nvPr/>
        </p:nvSpPr>
        <p:spPr bwMode="auto">
          <a:xfrm>
            <a:off x="8001000" y="3141663"/>
            <a:ext cx="2057400" cy="25733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ourier New" pitchFamily="49" charset="0"/>
              </a:rPr>
              <a:t>the :  0.0210</a:t>
            </a:r>
          </a:p>
          <a:p>
            <a:r>
              <a:rPr lang="en-US">
                <a:latin typeface="Courier New" pitchFamily="49" charset="0"/>
              </a:rPr>
              <a:t>to  :  0.0133</a:t>
            </a:r>
          </a:p>
          <a:p>
            <a:r>
              <a:rPr lang="en-US">
                <a:latin typeface="Courier New" pitchFamily="49" charset="0"/>
              </a:rPr>
              <a:t>of  :  0.0119</a:t>
            </a:r>
          </a:p>
          <a:p>
            <a:r>
              <a:rPr lang="en-US">
                <a:latin typeface="Courier New" pitchFamily="49" charset="0"/>
              </a:rPr>
              <a:t>2002:  0.0110</a:t>
            </a:r>
          </a:p>
          <a:p>
            <a:r>
              <a:rPr lang="en-US">
                <a:latin typeface="Courier New" pitchFamily="49" charset="0"/>
              </a:rPr>
              <a:t>with:  0.0108</a:t>
            </a:r>
          </a:p>
          <a:p>
            <a:r>
              <a:rPr lang="en-US">
                <a:latin typeface="Courier New" pitchFamily="49" charset="0"/>
              </a:rPr>
              <a:t>from:  0.0107</a:t>
            </a:r>
          </a:p>
          <a:p>
            <a:r>
              <a:rPr lang="en-US">
                <a:latin typeface="Courier New" pitchFamily="49" charset="0"/>
              </a:rPr>
              <a:t>and :  0.0105</a:t>
            </a:r>
          </a:p>
          <a:p>
            <a:r>
              <a:rPr lang="en-US">
                <a:latin typeface="Courier New" pitchFamily="49" charset="0"/>
              </a:rPr>
              <a:t>a   :  0.0100</a:t>
            </a:r>
          </a:p>
          <a:p>
            <a:r>
              <a:rPr lang="en-US">
                <a:latin typeface="Courier New" pitchFamily="49" charset="0"/>
              </a:rPr>
              <a:t>...</a:t>
            </a:r>
          </a:p>
        </p:txBody>
      </p:sp>
      <p:pic>
        <p:nvPicPr>
          <p:cNvPr id="12" name="Picture 11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/>
          <a:stretch>
            <a:fillRect/>
          </a:stretch>
        </p:blipFill>
        <p:spPr bwMode="auto">
          <a:xfrm>
            <a:off x="2426024" y="2743200"/>
            <a:ext cx="712140" cy="278992"/>
          </a:xfrm>
          <a:prstGeom prst="rect">
            <a:avLst/>
          </a:prstGeom>
          <a:noFill/>
          <a:ln/>
          <a:effectLst/>
        </p:spPr>
      </p:pic>
      <p:sp>
        <p:nvSpPr>
          <p:cNvPr id="1286154" name="Text Box 10"/>
          <p:cNvSpPr txBox="1">
            <a:spLocks noChangeArrowheads="1"/>
          </p:cNvSpPr>
          <p:nvPr/>
        </p:nvSpPr>
        <p:spPr bwMode="auto">
          <a:xfrm>
            <a:off x="1981200" y="3124200"/>
            <a:ext cx="1600200" cy="650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ourier New" pitchFamily="49" charset="0"/>
              </a:rPr>
              <a:t>ham : 0.66</a:t>
            </a:r>
          </a:p>
          <a:p>
            <a:r>
              <a:rPr lang="en-US">
                <a:latin typeface="Courier New" pitchFamily="49" charset="0"/>
              </a:rPr>
              <a:t>spam: 0.33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614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6149" grpId="0" animBg="1"/>
      <p:bldP spid="1286152" grpId="0" animBg="1"/>
      <p:bldP spid="128615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Spam Example</a:t>
            </a:r>
          </a:p>
        </p:txBody>
      </p:sp>
      <p:graphicFrame>
        <p:nvGraphicFramePr>
          <p:cNvPr id="1298436" name="Group 4"/>
          <p:cNvGraphicFramePr>
            <a:graphicFrameLocks noGrp="1"/>
          </p:cNvGraphicFramePr>
          <p:nvPr/>
        </p:nvGraphicFramePr>
        <p:xfrm>
          <a:off x="2590800" y="1600200"/>
          <a:ext cx="6858000" cy="4023360"/>
        </p:xfrm>
        <a:graphic>
          <a:graphicData uri="http://schemas.openxmlformats.org/drawingml/2006/table">
            <a:tbl>
              <a:tblPr/>
              <a:tblGrid>
                <a:gridCol w="1371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Word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P(w|spam)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P(w|ham)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Tot Spam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Tot Ham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Verdana" pitchFamily="34" charset="0"/>
                        </a:rPr>
                        <a:t>(prior)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Verdana" pitchFamily="34" charset="0"/>
                        </a:rPr>
                        <a:t>0.33333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Verdana" pitchFamily="34" charset="0"/>
                        </a:rPr>
                        <a:t>0.66666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-1.1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-0.4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Verdana" pitchFamily="34" charset="0"/>
                        </a:rPr>
                        <a:t>Gary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Verdana" pitchFamily="34" charset="0"/>
                        </a:rPr>
                        <a:t>0.00002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Verdana" pitchFamily="34" charset="0"/>
                        </a:rPr>
                        <a:t>0.00021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-11.8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-8.9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Verdana" pitchFamily="34" charset="0"/>
                        </a:rPr>
                        <a:t>would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Verdana" pitchFamily="34" charset="0"/>
                        </a:rPr>
                        <a:t>0.00069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Verdana" pitchFamily="34" charset="0"/>
                        </a:rPr>
                        <a:t>0.00084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-19.1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-16.0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Verdana" pitchFamily="34" charset="0"/>
                        </a:rPr>
                        <a:t>you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Verdana" pitchFamily="34" charset="0"/>
                        </a:rPr>
                        <a:t>0.00881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Verdana" pitchFamily="34" charset="0"/>
                        </a:rPr>
                        <a:t>0.00304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-23.8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-21.8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like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0.00086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0.00083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-30.9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-28.9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to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0.01517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0.01339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-35.1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-33.2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Verdana" pitchFamily="34" charset="0"/>
                        </a:rPr>
                        <a:t>lose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Verdana" pitchFamily="34" charset="0"/>
                        </a:rPr>
                        <a:t>0.00008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Verdana" pitchFamily="34" charset="0"/>
                        </a:rPr>
                        <a:t>0.00002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-44.5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-44.0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Verdana" pitchFamily="34" charset="0"/>
                        </a:rPr>
                        <a:t>weight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Verdana" pitchFamily="34" charset="0"/>
                        </a:rPr>
                        <a:t>0.00016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Verdana" pitchFamily="34" charset="0"/>
                        </a:rPr>
                        <a:t>0.00002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-53.3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-55.0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while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0.00027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0.00027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-61.5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-63.2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Verdana" pitchFamily="34" charset="0"/>
                        </a:rPr>
                        <a:t>you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Verdana" pitchFamily="34" charset="0"/>
                        </a:rPr>
                        <a:t>0.00881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Verdana" pitchFamily="34" charset="0"/>
                        </a:rPr>
                        <a:t>0.00304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-66.2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-69.0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Verdana" pitchFamily="34" charset="0"/>
                        </a:rPr>
                        <a:t>sleep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Verdana" pitchFamily="34" charset="0"/>
                        </a:rPr>
                        <a:t>0.00006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Verdana" pitchFamily="34" charset="0"/>
                        </a:rPr>
                        <a:t>0.00001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-76.0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-80.5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1298512" name="Text Box 80"/>
          <p:cNvSpPr txBox="1">
            <a:spLocks noChangeArrowheads="1"/>
          </p:cNvSpPr>
          <p:nvPr/>
        </p:nvSpPr>
        <p:spPr bwMode="auto">
          <a:xfrm>
            <a:off x="7391400" y="5943600"/>
            <a:ext cx="2209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CC0000"/>
                </a:solidFill>
              </a:rPr>
              <a:t>P(spam | w) = 98.9</a:t>
            </a:r>
          </a:p>
        </p:txBody>
      </p:sp>
      <p:sp>
        <p:nvSpPr>
          <p:cNvPr id="1298513" name="Line 81"/>
          <p:cNvSpPr>
            <a:spLocks noChangeShapeType="1"/>
          </p:cNvSpPr>
          <p:nvPr/>
        </p:nvSpPr>
        <p:spPr bwMode="auto">
          <a:xfrm>
            <a:off x="7315200" y="5791200"/>
            <a:ext cx="2209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98514" name="Rectangle 82"/>
          <p:cNvSpPr>
            <a:spLocks noChangeArrowheads="1"/>
          </p:cNvSpPr>
          <p:nvPr/>
        </p:nvSpPr>
        <p:spPr bwMode="auto">
          <a:xfrm>
            <a:off x="2590800" y="3352800"/>
            <a:ext cx="6858000" cy="2286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98515" name="Rectangle 83"/>
          <p:cNvSpPr>
            <a:spLocks noChangeArrowheads="1"/>
          </p:cNvSpPr>
          <p:nvPr/>
        </p:nvSpPr>
        <p:spPr bwMode="auto">
          <a:xfrm>
            <a:off x="2590800" y="2971800"/>
            <a:ext cx="6858000" cy="2667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98516" name="Rectangle 84"/>
          <p:cNvSpPr>
            <a:spLocks noChangeArrowheads="1"/>
          </p:cNvSpPr>
          <p:nvPr/>
        </p:nvSpPr>
        <p:spPr bwMode="auto">
          <a:xfrm>
            <a:off x="2590800" y="2667000"/>
            <a:ext cx="6858000" cy="29718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98517" name="Rectangle 85"/>
          <p:cNvSpPr>
            <a:spLocks noChangeArrowheads="1"/>
          </p:cNvSpPr>
          <p:nvPr/>
        </p:nvSpPr>
        <p:spPr bwMode="auto">
          <a:xfrm>
            <a:off x="2590800" y="2286000"/>
            <a:ext cx="6858000" cy="3429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8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8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8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8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8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8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8512" grpId="0"/>
      <p:bldP spid="1298513" grpId="0" animBg="1"/>
      <p:bldP spid="1298514" grpId="0" animBg="1"/>
      <p:bldP spid="1298515" grpId="0" animBg="1"/>
      <p:bldP spid="1298516" grpId="0" animBg="1"/>
      <p:bldP spid="129851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Training and Testing</a:t>
            </a:r>
          </a:p>
        </p:txBody>
      </p:sp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1945" y="2235200"/>
            <a:ext cx="3579510" cy="2946400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16514" y="2340708"/>
            <a:ext cx="3842741" cy="2155092"/>
          </a:xfrm>
          <a:prstGeom prst="rect">
            <a:avLst/>
          </a:prstGeom>
          <a:noFill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17424" y="2209800"/>
            <a:ext cx="3804752" cy="2946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/>
                <a:cs typeface="Calibri"/>
              </a:rPr>
              <a:t>Important Concepts</a:t>
            </a:r>
          </a:p>
        </p:txBody>
      </p:sp>
      <p:sp>
        <p:nvSpPr>
          <p:cNvPr id="128307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524000"/>
            <a:ext cx="6324600" cy="49530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1800" dirty="0">
                <a:latin typeface="Calibri"/>
                <a:cs typeface="Calibri"/>
              </a:rPr>
              <a:t>Data: labeled instances, e.g. emails marked spam/ham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600" dirty="0">
                <a:latin typeface="Calibri"/>
                <a:cs typeface="Calibri"/>
              </a:rPr>
              <a:t>Training set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600" dirty="0">
                <a:latin typeface="Calibri"/>
                <a:cs typeface="Calibri"/>
              </a:rPr>
              <a:t>Held out set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600" dirty="0">
                <a:latin typeface="Calibri"/>
                <a:cs typeface="Calibri"/>
              </a:rPr>
              <a:t>Test set</a:t>
            </a:r>
          </a:p>
          <a:p>
            <a:pPr lvl="1" eaLnBrk="1" hangingPunct="1">
              <a:lnSpc>
                <a:spcPct val="80000"/>
              </a:lnSpc>
            </a:pPr>
            <a:endParaRPr lang="en-US" sz="800" dirty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1800" dirty="0">
                <a:latin typeface="Calibri"/>
                <a:cs typeface="Calibri"/>
              </a:rPr>
              <a:t>Features: attribute-value pairs which characterize each x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700" dirty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1800" dirty="0">
                <a:latin typeface="Calibri"/>
                <a:cs typeface="Calibri"/>
              </a:rPr>
              <a:t>Experimentation cycle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600" dirty="0">
                <a:latin typeface="Calibri"/>
                <a:cs typeface="Calibri"/>
              </a:rPr>
              <a:t>Learn parameters (e.g. model probabilities) on training set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600" dirty="0">
                <a:latin typeface="Calibri"/>
                <a:cs typeface="Calibri"/>
              </a:rPr>
              <a:t>(Tune </a:t>
            </a:r>
            <a:r>
              <a:rPr lang="en-US" sz="1600" dirty="0" err="1">
                <a:latin typeface="Calibri"/>
                <a:cs typeface="Calibri"/>
              </a:rPr>
              <a:t>hyperparameters</a:t>
            </a:r>
            <a:r>
              <a:rPr lang="en-US" sz="1600" dirty="0">
                <a:latin typeface="Calibri"/>
                <a:cs typeface="Calibri"/>
              </a:rPr>
              <a:t> on held-out set)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600" dirty="0">
                <a:latin typeface="Calibri"/>
                <a:cs typeface="Calibri"/>
              </a:rPr>
              <a:t>Compute accuracy of test set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600" dirty="0">
                <a:latin typeface="Calibri"/>
                <a:cs typeface="Calibri"/>
              </a:rPr>
              <a:t>Very important: never “peek” at the test set!</a:t>
            </a:r>
          </a:p>
          <a:p>
            <a:pPr lvl="1" eaLnBrk="1" hangingPunct="1">
              <a:lnSpc>
                <a:spcPct val="80000"/>
              </a:lnSpc>
            </a:pPr>
            <a:endParaRPr lang="en-US" sz="700" dirty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1800" dirty="0">
                <a:latin typeface="Calibri"/>
                <a:cs typeface="Calibri"/>
              </a:rPr>
              <a:t>Evaluation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600" dirty="0">
                <a:latin typeface="Calibri"/>
                <a:cs typeface="Calibri"/>
              </a:rPr>
              <a:t>Accuracy: fraction of instances predicted correctly</a:t>
            </a:r>
          </a:p>
          <a:p>
            <a:pPr lvl="1" eaLnBrk="1" hangingPunct="1">
              <a:lnSpc>
                <a:spcPct val="80000"/>
              </a:lnSpc>
            </a:pPr>
            <a:endParaRPr lang="en-US" sz="1000" dirty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1800" dirty="0" err="1">
                <a:latin typeface="Calibri"/>
                <a:cs typeface="Calibri"/>
              </a:rPr>
              <a:t>Overfitting</a:t>
            </a:r>
            <a:r>
              <a:rPr lang="en-US" sz="1800" dirty="0">
                <a:latin typeface="Calibri"/>
                <a:cs typeface="Calibri"/>
              </a:rPr>
              <a:t> and generalization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600" dirty="0">
                <a:latin typeface="Calibri"/>
                <a:cs typeface="Calibri"/>
              </a:rPr>
              <a:t>Want a classifier which does well on </a:t>
            </a:r>
            <a:r>
              <a:rPr lang="en-US" sz="1600" i="1" dirty="0">
                <a:latin typeface="Calibri"/>
                <a:cs typeface="Calibri"/>
              </a:rPr>
              <a:t>test</a:t>
            </a:r>
            <a:r>
              <a:rPr lang="en-US" sz="1600" dirty="0">
                <a:latin typeface="Calibri"/>
                <a:cs typeface="Calibri"/>
              </a:rPr>
              <a:t> data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600" dirty="0" err="1">
                <a:latin typeface="Calibri"/>
                <a:cs typeface="Calibri"/>
              </a:rPr>
              <a:t>Overfitting</a:t>
            </a:r>
            <a:r>
              <a:rPr lang="en-US" sz="1600" dirty="0">
                <a:latin typeface="Calibri"/>
                <a:cs typeface="Calibri"/>
              </a:rPr>
              <a:t>: fitting the training data very closely, but not generalizing well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600" dirty="0">
                <a:latin typeface="Calibri"/>
                <a:cs typeface="Calibri"/>
              </a:rPr>
              <a:t>We’ll investigate </a:t>
            </a:r>
            <a:r>
              <a:rPr lang="en-US" sz="1600" dirty="0" err="1">
                <a:latin typeface="Calibri"/>
                <a:cs typeface="Calibri"/>
              </a:rPr>
              <a:t>overfitting</a:t>
            </a:r>
            <a:r>
              <a:rPr lang="en-US" sz="1600" dirty="0">
                <a:latin typeface="Calibri"/>
                <a:cs typeface="Calibri"/>
              </a:rPr>
              <a:t> and generalization formally in a few lectures</a:t>
            </a:r>
          </a:p>
        </p:txBody>
      </p:sp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6934200" y="1600200"/>
            <a:ext cx="1676400" cy="2590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/>
                <a:cs typeface="Calibri"/>
              </a:rPr>
              <a:t>Training</a:t>
            </a:r>
          </a:p>
          <a:p>
            <a:pPr algn="ctr"/>
            <a:r>
              <a:rPr lang="en-US">
                <a:latin typeface="Calibri"/>
                <a:cs typeface="Calibri"/>
              </a:rPr>
              <a:t>Data</a:t>
            </a:r>
          </a:p>
        </p:txBody>
      </p:sp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6934200" y="4267200"/>
            <a:ext cx="1676400" cy="990600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>
                <a:latin typeface="Calibri"/>
                <a:cs typeface="Calibri"/>
              </a:rPr>
              <a:t>Held-Out</a:t>
            </a:r>
          </a:p>
          <a:p>
            <a:pPr algn="ctr"/>
            <a:r>
              <a:rPr lang="en-US" dirty="0">
                <a:latin typeface="Calibri"/>
                <a:cs typeface="Calibri"/>
              </a:rPr>
              <a:t>Data</a:t>
            </a:r>
          </a:p>
        </p:txBody>
      </p:sp>
      <p:sp>
        <p:nvSpPr>
          <p:cNvPr id="17414" name="Rectangle 6"/>
          <p:cNvSpPr>
            <a:spLocks noChangeArrowheads="1"/>
          </p:cNvSpPr>
          <p:nvPr/>
        </p:nvSpPr>
        <p:spPr bwMode="auto">
          <a:xfrm>
            <a:off x="6934200" y="5334000"/>
            <a:ext cx="1676400" cy="914400"/>
          </a:xfrm>
          <a:prstGeom prst="rect">
            <a:avLst/>
          </a:prstGeom>
          <a:solidFill>
            <a:srgbClr val="BDE6B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/>
                <a:cs typeface="Calibri"/>
              </a:rPr>
              <a:t>Test</a:t>
            </a:r>
          </a:p>
          <a:p>
            <a:pPr algn="ctr"/>
            <a:r>
              <a:rPr lang="en-US">
                <a:latin typeface="Calibri"/>
                <a:cs typeface="Calibri"/>
              </a:rPr>
              <a:t>Data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839933" y="1600200"/>
            <a:ext cx="2777206" cy="2286000"/>
          </a:xfrm>
          <a:prstGeom prst="rect">
            <a:avLst/>
          </a:prstGeom>
          <a:noFill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45493" y="3886200"/>
            <a:ext cx="2164772" cy="1676400"/>
          </a:xfrm>
          <a:prstGeom prst="rect">
            <a:avLst/>
          </a:prstGeom>
          <a:noFill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46386" y="5388709"/>
            <a:ext cx="2212274" cy="1240691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3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30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30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30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307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307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307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307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307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3075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Machine Learning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595436"/>
            <a:ext cx="10363200" cy="4729164"/>
          </a:xfrm>
        </p:spPr>
        <p:txBody>
          <a:bodyPr/>
          <a:lstStyle/>
          <a:p>
            <a:pPr eaLnBrk="1" hangingPunct="1"/>
            <a:r>
              <a:rPr lang="en-US" sz="2800" dirty="0"/>
              <a:t>Up until now: how use a model to make optimal decisions</a:t>
            </a:r>
          </a:p>
          <a:p>
            <a:pPr lvl="1" eaLnBrk="1" hangingPunct="1"/>
            <a:endParaRPr lang="en-US" sz="2400" dirty="0"/>
          </a:p>
          <a:p>
            <a:pPr eaLnBrk="1" hangingPunct="1"/>
            <a:r>
              <a:rPr lang="en-US" sz="2800" dirty="0"/>
              <a:t>Machine learning: how to acquire a model from data / experience</a:t>
            </a:r>
          </a:p>
          <a:p>
            <a:pPr lvl="1" eaLnBrk="1" hangingPunct="1"/>
            <a:r>
              <a:rPr lang="en-US" sz="2400" dirty="0"/>
              <a:t>Learning parameters (e.g. probabilities)</a:t>
            </a:r>
          </a:p>
          <a:p>
            <a:pPr lvl="1" eaLnBrk="1" hangingPunct="1"/>
            <a:r>
              <a:rPr lang="en-US" sz="2400" dirty="0"/>
              <a:t>Learning structure (e.g. BN graphs)</a:t>
            </a:r>
          </a:p>
          <a:p>
            <a:pPr lvl="1" eaLnBrk="1" hangingPunct="1"/>
            <a:r>
              <a:rPr lang="en-US" sz="2400" dirty="0"/>
              <a:t>Learning hidden concepts (e.g. clustering)</a:t>
            </a:r>
          </a:p>
          <a:p>
            <a:pPr lvl="1" eaLnBrk="1" hangingPunct="1"/>
            <a:endParaRPr lang="en-US" sz="2400" dirty="0"/>
          </a:p>
          <a:p>
            <a:r>
              <a:rPr lang="en-US" sz="2800" dirty="0"/>
              <a:t>Today: model-based classification with Naive </a:t>
            </a:r>
            <a:r>
              <a:rPr lang="en-US" sz="2800" dirty="0" err="1"/>
              <a:t>Bayes</a:t>
            </a:r>
            <a:endParaRPr lang="en-US" sz="2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Generalization and </a:t>
            </a:r>
            <a:r>
              <a:rPr lang="en-US" dirty="0" err="1"/>
              <a:t>Overfitting</a:t>
            </a:r>
            <a:endParaRPr lang="en-US" dirty="0"/>
          </a:p>
        </p:txBody>
      </p:sp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3073" y="1295400"/>
            <a:ext cx="3121641" cy="4667250"/>
          </a:xfrm>
          <a:prstGeom prst="rect">
            <a:avLst/>
          </a:prstGeom>
          <a:noFill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38600" y="1295452"/>
            <a:ext cx="3352800" cy="4667146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96982" y="1295400"/>
            <a:ext cx="4265635" cy="46672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"/>
          <p:cNvSpPr>
            <a:spLocks noChangeArrowheads="1"/>
          </p:cNvSpPr>
          <p:nvPr/>
        </p:nvSpPr>
        <p:spPr bwMode="auto">
          <a:xfrm>
            <a:off x="974725" y="1295400"/>
            <a:ext cx="7537450" cy="5127625"/>
          </a:xfrm>
          <a:prstGeom prst="rect">
            <a:avLst/>
          </a:prstGeom>
          <a:noFill/>
          <a:ln w="0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31" name="Line 4"/>
          <p:cNvSpPr>
            <a:spLocks noChangeShapeType="1"/>
          </p:cNvSpPr>
          <p:nvPr/>
        </p:nvSpPr>
        <p:spPr bwMode="auto">
          <a:xfrm>
            <a:off x="974725" y="6423025"/>
            <a:ext cx="753745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32" name="Line 5"/>
          <p:cNvSpPr>
            <a:spLocks noChangeShapeType="1"/>
          </p:cNvSpPr>
          <p:nvPr/>
        </p:nvSpPr>
        <p:spPr bwMode="auto">
          <a:xfrm flipV="1">
            <a:off x="974725" y="1295400"/>
            <a:ext cx="1588" cy="51276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33" name="Line 6"/>
          <p:cNvSpPr>
            <a:spLocks noChangeShapeType="1"/>
          </p:cNvSpPr>
          <p:nvPr/>
        </p:nvSpPr>
        <p:spPr bwMode="auto">
          <a:xfrm flipV="1">
            <a:off x="974725" y="6346825"/>
            <a:ext cx="1588" cy="762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34" name="Rectangle 7"/>
          <p:cNvSpPr>
            <a:spLocks noChangeArrowheads="1"/>
          </p:cNvSpPr>
          <p:nvPr/>
        </p:nvSpPr>
        <p:spPr bwMode="auto">
          <a:xfrm>
            <a:off x="973138" y="6451600"/>
            <a:ext cx="698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000">
                <a:solidFill>
                  <a:srgbClr val="000000"/>
                </a:solidFill>
                <a:latin typeface="Helvetica" pitchFamily="34" charset="0"/>
                <a:cs typeface="Arial" pitchFamily="34" charset="0"/>
              </a:rPr>
              <a:t>0</a:t>
            </a:r>
            <a:endParaRPr lang="en-US" sz="2400">
              <a:cs typeface="Arial" pitchFamily="34" charset="0"/>
            </a:endParaRPr>
          </a:p>
        </p:txBody>
      </p:sp>
      <p:sp>
        <p:nvSpPr>
          <p:cNvPr id="22535" name="Line 8"/>
          <p:cNvSpPr>
            <a:spLocks noChangeShapeType="1"/>
          </p:cNvSpPr>
          <p:nvPr/>
        </p:nvSpPr>
        <p:spPr bwMode="auto">
          <a:xfrm flipV="1">
            <a:off x="1725613" y="6346825"/>
            <a:ext cx="1587" cy="762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36" name="Rectangle 9"/>
          <p:cNvSpPr>
            <a:spLocks noChangeArrowheads="1"/>
          </p:cNvSpPr>
          <p:nvPr/>
        </p:nvSpPr>
        <p:spPr bwMode="auto">
          <a:xfrm>
            <a:off x="1724025" y="6451600"/>
            <a:ext cx="698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000">
                <a:solidFill>
                  <a:srgbClr val="000000"/>
                </a:solidFill>
                <a:latin typeface="Helvetica" pitchFamily="34" charset="0"/>
                <a:cs typeface="Arial" pitchFamily="34" charset="0"/>
              </a:rPr>
              <a:t>2</a:t>
            </a:r>
            <a:endParaRPr lang="en-US" sz="2400">
              <a:cs typeface="Arial" pitchFamily="34" charset="0"/>
            </a:endParaRPr>
          </a:p>
        </p:txBody>
      </p:sp>
      <p:sp>
        <p:nvSpPr>
          <p:cNvPr id="22537" name="Line 10"/>
          <p:cNvSpPr>
            <a:spLocks noChangeShapeType="1"/>
          </p:cNvSpPr>
          <p:nvPr/>
        </p:nvSpPr>
        <p:spPr bwMode="auto">
          <a:xfrm flipV="1">
            <a:off x="2474913" y="6346825"/>
            <a:ext cx="1587" cy="762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38" name="Rectangle 11"/>
          <p:cNvSpPr>
            <a:spLocks noChangeArrowheads="1"/>
          </p:cNvSpPr>
          <p:nvPr/>
        </p:nvSpPr>
        <p:spPr bwMode="auto">
          <a:xfrm>
            <a:off x="2473325" y="6451600"/>
            <a:ext cx="698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000">
                <a:solidFill>
                  <a:srgbClr val="000000"/>
                </a:solidFill>
                <a:latin typeface="Helvetica" pitchFamily="34" charset="0"/>
                <a:cs typeface="Arial" pitchFamily="34" charset="0"/>
              </a:rPr>
              <a:t>4</a:t>
            </a:r>
            <a:endParaRPr lang="en-US" sz="2400">
              <a:cs typeface="Arial" pitchFamily="34" charset="0"/>
            </a:endParaRPr>
          </a:p>
        </p:txBody>
      </p:sp>
      <p:sp>
        <p:nvSpPr>
          <p:cNvPr id="22539" name="Line 12"/>
          <p:cNvSpPr>
            <a:spLocks noChangeShapeType="1"/>
          </p:cNvSpPr>
          <p:nvPr/>
        </p:nvSpPr>
        <p:spPr bwMode="auto">
          <a:xfrm flipV="1">
            <a:off x="3233738" y="6346825"/>
            <a:ext cx="1587" cy="762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40" name="Rectangle 13"/>
          <p:cNvSpPr>
            <a:spLocks noChangeArrowheads="1"/>
          </p:cNvSpPr>
          <p:nvPr/>
        </p:nvSpPr>
        <p:spPr bwMode="auto">
          <a:xfrm>
            <a:off x="3232150" y="6451600"/>
            <a:ext cx="698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000">
                <a:solidFill>
                  <a:srgbClr val="000000"/>
                </a:solidFill>
                <a:latin typeface="Helvetica" pitchFamily="34" charset="0"/>
                <a:cs typeface="Arial" pitchFamily="34" charset="0"/>
              </a:rPr>
              <a:t>6</a:t>
            </a:r>
            <a:endParaRPr lang="en-US" sz="2400">
              <a:cs typeface="Arial" pitchFamily="34" charset="0"/>
            </a:endParaRPr>
          </a:p>
        </p:txBody>
      </p:sp>
      <p:sp>
        <p:nvSpPr>
          <p:cNvPr id="22541" name="Line 14"/>
          <p:cNvSpPr>
            <a:spLocks noChangeShapeType="1"/>
          </p:cNvSpPr>
          <p:nvPr/>
        </p:nvSpPr>
        <p:spPr bwMode="auto">
          <a:xfrm flipV="1">
            <a:off x="3984625" y="6346825"/>
            <a:ext cx="1588" cy="762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42" name="Rectangle 15"/>
          <p:cNvSpPr>
            <a:spLocks noChangeArrowheads="1"/>
          </p:cNvSpPr>
          <p:nvPr/>
        </p:nvSpPr>
        <p:spPr bwMode="auto">
          <a:xfrm>
            <a:off x="3983038" y="6451600"/>
            <a:ext cx="698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000">
                <a:solidFill>
                  <a:srgbClr val="000000"/>
                </a:solidFill>
                <a:latin typeface="Helvetica" pitchFamily="34" charset="0"/>
                <a:cs typeface="Arial" pitchFamily="34" charset="0"/>
              </a:rPr>
              <a:t>8</a:t>
            </a:r>
            <a:endParaRPr lang="en-US" sz="2400">
              <a:cs typeface="Arial" pitchFamily="34" charset="0"/>
            </a:endParaRPr>
          </a:p>
        </p:txBody>
      </p:sp>
      <p:sp>
        <p:nvSpPr>
          <p:cNvPr id="22543" name="Line 16"/>
          <p:cNvSpPr>
            <a:spLocks noChangeShapeType="1"/>
          </p:cNvSpPr>
          <p:nvPr/>
        </p:nvSpPr>
        <p:spPr bwMode="auto">
          <a:xfrm flipV="1">
            <a:off x="4743450" y="6346825"/>
            <a:ext cx="1588" cy="762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44" name="Rectangle 17"/>
          <p:cNvSpPr>
            <a:spLocks noChangeArrowheads="1"/>
          </p:cNvSpPr>
          <p:nvPr/>
        </p:nvSpPr>
        <p:spPr bwMode="auto">
          <a:xfrm>
            <a:off x="4702175" y="6451600"/>
            <a:ext cx="1397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000">
                <a:solidFill>
                  <a:srgbClr val="000000"/>
                </a:solidFill>
                <a:latin typeface="Helvetica" pitchFamily="34" charset="0"/>
                <a:cs typeface="Arial" pitchFamily="34" charset="0"/>
              </a:rPr>
              <a:t>10</a:t>
            </a:r>
            <a:endParaRPr lang="en-US" sz="2400">
              <a:cs typeface="Arial" pitchFamily="34" charset="0"/>
            </a:endParaRPr>
          </a:p>
        </p:txBody>
      </p:sp>
      <p:sp>
        <p:nvSpPr>
          <p:cNvPr id="22545" name="Line 18"/>
          <p:cNvSpPr>
            <a:spLocks noChangeShapeType="1"/>
          </p:cNvSpPr>
          <p:nvPr/>
        </p:nvSpPr>
        <p:spPr bwMode="auto">
          <a:xfrm flipV="1">
            <a:off x="5494338" y="6346825"/>
            <a:ext cx="1587" cy="762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46" name="Rectangle 19"/>
          <p:cNvSpPr>
            <a:spLocks noChangeArrowheads="1"/>
          </p:cNvSpPr>
          <p:nvPr/>
        </p:nvSpPr>
        <p:spPr bwMode="auto">
          <a:xfrm>
            <a:off x="5453063" y="6451600"/>
            <a:ext cx="1397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000">
                <a:solidFill>
                  <a:srgbClr val="000000"/>
                </a:solidFill>
                <a:latin typeface="Helvetica" pitchFamily="34" charset="0"/>
                <a:cs typeface="Arial" pitchFamily="34" charset="0"/>
              </a:rPr>
              <a:t>12</a:t>
            </a:r>
            <a:endParaRPr lang="en-US" sz="2400">
              <a:cs typeface="Arial" pitchFamily="34" charset="0"/>
            </a:endParaRPr>
          </a:p>
        </p:txBody>
      </p:sp>
      <p:sp>
        <p:nvSpPr>
          <p:cNvPr id="22547" name="Line 20"/>
          <p:cNvSpPr>
            <a:spLocks noChangeShapeType="1"/>
          </p:cNvSpPr>
          <p:nvPr/>
        </p:nvSpPr>
        <p:spPr bwMode="auto">
          <a:xfrm flipV="1">
            <a:off x="6243638" y="6346825"/>
            <a:ext cx="1587" cy="762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48" name="Rectangle 21"/>
          <p:cNvSpPr>
            <a:spLocks noChangeArrowheads="1"/>
          </p:cNvSpPr>
          <p:nvPr/>
        </p:nvSpPr>
        <p:spPr bwMode="auto">
          <a:xfrm>
            <a:off x="6202363" y="6451600"/>
            <a:ext cx="1397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000">
                <a:solidFill>
                  <a:srgbClr val="000000"/>
                </a:solidFill>
                <a:latin typeface="Helvetica" pitchFamily="34" charset="0"/>
                <a:cs typeface="Arial" pitchFamily="34" charset="0"/>
              </a:rPr>
              <a:t>14</a:t>
            </a:r>
            <a:endParaRPr lang="en-US" sz="2400">
              <a:cs typeface="Arial" pitchFamily="34" charset="0"/>
            </a:endParaRPr>
          </a:p>
        </p:txBody>
      </p:sp>
      <p:sp>
        <p:nvSpPr>
          <p:cNvPr id="22549" name="Line 22"/>
          <p:cNvSpPr>
            <a:spLocks noChangeShapeType="1"/>
          </p:cNvSpPr>
          <p:nvPr/>
        </p:nvSpPr>
        <p:spPr bwMode="auto">
          <a:xfrm flipV="1">
            <a:off x="7002463" y="6346825"/>
            <a:ext cx="1587" cy="762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50" name="Rectangle 23"/>
          <p:cNvSpPr>
            <a:spLocks noChangeArrowheads="1"/>
          </p:cNvSpPr>
          <p:nvPr/>
        </p:nvSpPr>
        <p:spPr bwMode="auto">
          <a:xfrm>
            <a:off x="6961188" y="6451600"/>
            <a:ext cx="1397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000">
                <a:solidFill>
                  <a:srgbClr val="000000"/>
                </a:solidFill>
                <a:latin typeface="Helvetica" pitchFamily="34" charset="0"/>
                <a:cs typeface="Arial" pitchFamily="34" charset="0"/>
              </a:rPr>
              <a:t>16</a:t>
            </a:r>
            <a:endParaRPr lang="en-US" sz="2400">
              <a:cs typeface="Arial" pitchFamily="34" charset="0"/>
            </a:endParaRPr>
          </a:p>
        </p:txBody>
      </p:sp>
      <p:sp>
        <p:nvSpPr>
          <p:cNvPr id="22551" name="Line 24"/>
          <p:cNvSpPr>
            <a:spLocks noChangeShapeType="1"/>
          </p:cNvSpPr>
          <p:nvPr/>
        </p:nvSpPr>
        <p:spPr bwMode="auto">
          <a:xfrm flipV="1">
            <a:off x="7753350" y="6346825"/>
            <a:ext cx="1588" cy="762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52" name="Rectangle 25"/>
          <p:cNvSpPr>
            <a:spLocks noChangeArrowheads="1"/>
          </p:cNvSpPr>
          <p:nvPr/>
        </p:nvSpPr>
        <p:spPr bwMode="auto">
          <a:xfrm>
            <a:off x="7712075" y="6451600"/>
            <a:ext cx="1397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000">
                <a:solidFill>
                  <a:srgbClr val="000000"/>
                </a:solidFill>
                <a:latin typeface="Helvetica" pitchFamily="34" charset="0"/>
                <a:cs typeface="Arial" pitchFamily="34" charset="0"/>
              </a:rPr>
              <a:t>18</a:t>
            </a:r>
            <a:endParaRPr lang="en-US" sz="2400">
              <a:cs typeface="Arial" pitchFamily="34" charset="0"/>
            </a:endParaRPr>
          </a:p>
        </p:txBody>
      </p:sp>
      <p:sp>
        <p:nvSpPr>
          <p:cNvPr id="22553" name="Line 26"/>
          <p:cNvSpPr>
            <a:spLocks noChangeShapeType="1"/>
          </p:cNvSpPr>
          <p:nvPr/>
        </p:nvSpPr>
        <p:spPr bwMode="auto">
          <a:xfrm flipV="1">
            <a:off x="8512175" y="6346825"/>
            <a:ext cx="1588" cy="762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54" name="Rectangle 27"/>
          <p:cNvSpPr>
            <a:spLocks noChangeArrowheads="1"/>
          </p:cNvSpPr>
          <p:nvPr/>
        </p:nvSpPr>
        <p:spPr bwMode="auto">
          <a:xfrm>
            <a:off x="8470900" y="6451600"/>
            <a:ext cx="1397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000">
                <a:solidFill>
                  <a:srgbClr val="000000"/>
                </a:solidFill>
                <a:latin typeface="Helvetica" pitchFamily="34" charset="0"/>
                <a:cs typeface="Arial" pitchFamily="34" charset="0"/>
              </a:rPr>
              <a:t>20</a:t>
            </a:r>
            <a:endParaRPr lang="en-US" sz="2400">
              <a:cs typeface="Arial" pitchFamily="34" charset="0"/>
            </a:endParaRPr>
          </a:p>
        </p:txBody>
      </p:sp>
      <p:sp>
        <p:nvSpPr>
          <p:cNvPr id="22555" name="Line 28"/>
          <p:cNvSpPr>
            <a:spLocks noChangeShapeType="1"/>
          </p:cNvSpPr>
          <p:nvPr/>
        </p:nvSpPr>
        <p:spPr bwMode="auto">
          <a:xfrm>
            <a:off x="974725" y="6423025"/>
            <a:ext cx="6667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56" name="Rectangle 29"/>
          <p:cNvSpPr>
            <a:spLocks noChangeArrowheads="1"/>
          </p:cNvSpPr>
          <p:nvPr/>
        </p:nvSpPr>
        <p:spPr bwMode="auto">
          <a:xfrm>
            <a:off x="788988" y="6346825"/>
            <a:ext cx="182562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000">
                <a:solidFill>
                  <a:srgbClr val="000000"/>
                </a:solidFill>
                <a:latin typeface="Helvetica" pitchFamily="34" charset="0"/>
                <a:cs typeface="Arial" pitchFamily="34" charset="0"/>
              </a:rPr>
              <a:t>-15</a:t>
            </a:r>
            <a:endParaRPr lang="en-US" sz="2400">
              <a:cs typeface="Arial" pitchFamily="34" charset="0"/>
            </a:endParaRPr>
          </a:p>
        </p:txBody>
      </p:sp>
      <p:sp>
        <p:nvSpPr>
          <p:cNvPr id="22557" name="Line 30"/>
          <p:cNvSpPr>
            <a:spLocks noChangeShapeType="1"/>
          </p:cNvSpPr>
          <p:nvPr/>
        </p:nvSpPr>
        <p:spPr bwMode="auto">
          <a:xfrm>
            <a:off x="974725" y="5853113"/>
            <a:ext cx="6667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58" name="Rectangle 31"/>
          <p:cNvSpPr>
            <a:spLocks noChangeArrowheads="1"/>
          </p:cNvSpPr>
          <p:nvPr/>
        </p:nvSpPr>
        <p:spPr bwMode="auto">
          <a:xfrm>
            <a:off x="788988" y="5776913"/>
            <a:ext cx="182562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000">
                <a:solidFill>
                  <a:srgbClr val="000000"/>
                </a:solidFill>
                <a:latin typeface="Helvetica" pitchFamily="34" charset="0"/>
                <a:cs typeface="Arial" pitchFamily="34" charset="0"/>
              </a:rPr>
              <a:t>-10</a:t>
            </a:r>
            <a:endParaRPr lang="en-US" sz="2400">
              <a:cs typeface="Arial" pitchFamily="34" charset="0"/>
            </a:endParaRPr>
          </a:p>
        </p:txBody>
      </p:sp>
      <p:sp>
        <p:nvSpPr>
          <p:cNvPr id="22559" name="Line 32"/>
          <p:cNvSpPr>
            <a:spLocks noChangeShapeType="1"/>
          </p:cNvSpPr>
          <p:nvPr/>
        </p:nvSpPr>
        <p:spPr bwMode="auto">
          <a:xfrm>
            <a:off x="974725" y="5281613"/>
            <a:ext cx="6667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60" name="Rectangle 33"/>
          <p:cNvSpPr>
            <a:spLocks noChangeArrowheads="1"/>
          </p:cNvSpPr>
          <p:nvPr/>
        </p:nvSpPr>
        <p:spPr bwMode="auto">
          <a:xfrm>
            <a:off x="857250" y="5205413"/>
            <a:ext cx="112713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000">
                <a:solidFill>
                  <a:srgbClr val="000000"/>
                </a:solidFill>
                <a:latin typeface="Helvetica" pitchFamily="34" charset="0"/>
                <a:cs typeface="Arial" pitchFamily="34" charset="0"/>
              </a:rPr>
              <a:t>-5</a:t>
            </a:r>
            <a:endParaRPr lang="en-US" sz="2400">
              <a:cs typeface="Arial" pitchFamily="34" charset="0"/>
            </a:endParaRPr>
          </a:p>
        </p:txBody>
      </p:sp>
      <p:sp>
        <p:nvSpPr>
          <p:cNvPr id="22561" name="Line 34"/>
          <p:cNvSpPr>
            <a:spLocks noChangeShapeType="1"/>
          </p:cNvSpPr>
          <p:nvPr/>
        </p:nvSpPr>
        <p:spPr bwMode="auto">
          <a:xfrm>
            <a:off x="974725" y="4711700"/>
            <a:ext cx="6667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62" name="Rectangle 35"/>
          <p:cNvSpPr>
            <a:spLocks noChangeArrowheads="1"/>
          </p:cNvSpPr>
          <p:nvPr/>
        </p:nvSpPr>
        <p:spPr bwMode="auto">
          <a:xfrm>
            <a:off x="896938" y="4635500"/>
            <a:ext cx="698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000">
                <a:solidFill>
                  <a:srgbClr val="000000"/>
                </a:solidFill>
                <a:latin typeface="Helvetica" pitchFamily="34" charset="0"/>
                <a:cs typeface="Arial" pitchFamily="34" charset="0"/>
              </a:rPr>
              <a:t>0</a:t>
            </a:r>
            <a:endParaRPr lang="en-US" sz="2400">
              <a:cs typeface="Arial" pitchFamily="34" charset="0"/>
            </a:endParaRPr>
          </a:p>
        </p:txBody>
      </p:sp>
      <p:sp>
        <p:nvSpPr>
          <p:cNvPr id="22563" name="Line 36"/>
          <p:cNvSpPr>
            <a:spLocks noChangeShapeType="1"/>
          </p:cNvSpPr>
          <p:nvPr/>
        </p:nvSpPr>
        <p:spPr bwMode="auto">
          <a:xfrm>
            <a:off x="974725" y="4140200"/>
            <a:ext cx="6667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64" name="Rectangle 37"/>
          <p:cNvSpPr>
            <a:spLocks noChangeArrowheads="1"/>
          </p:cNvSpPr>
          <p:nvPr/>
        </p:nvSpPr>
        <p:spPr bwMode="auto">
          <a:xfrm>
            <a:off x="896938" y="4064000"/>
            <a:ext cx="698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000">
                <a:solidFill>
                  <a:srgbClr val="000000"/>
                </a:solidFill>
                <a:latin typeface="Helvetica" pitchFamily="34" charset="0"/>
                <a:cs typeface="Arial" pitchFamily="34" charset="0"/>
              </a:rPr>
              <a:t>5</a:t>
            </a:r>
            <a:endParaRPr lang="en-US" sz="2400">
              <a:cs typeface="Arial" pitchFamily="34" charset="0"/>
            </a:endParaRPr>
          </a:p>
        </p:txBody>
      </p:sp>
      <p:sp>
        <p:nvSpPr>
          <p:cNvPr id="22565" name="Line 38"/>
          <p:cNvSpPr>
            <a:spLocks noChangeShapeType="1"/>
          </p:cNvSpPr>
          <p:nvPr/>
        </p:nvSpPr>
        <p:spPr bwMode="auto">
          <a:xfrm>
            <a:off x="974725" y="3568700"/>
            <a:ext cx="6667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66" name="Rectangle 39"/>
          <p:cNvSpPr>
            <a:spLocks noChangeArrowheads="1"/>
          </p:cNvSpPr>
          <p:nvPr/>
        </p:nvSpPr>
        <p:spPr bwMode="auto">
          <a:xfrm>
            <a:off x="830263" y="3492500"/>
            <a:ext cx="1397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000">
                <a:solidFill>
                  <a:srgbClr val="000000"/>
                </a:solidFill>
                <a:latin typeface="Helvetica" pitchFamily="34" charset="0"/>
                <a:cs typeface="Arial" pitchFamily="34" charset="0"/>
              </a:rPr>
              <a:t>10</a:t>
            </a:r>
            <a:endParaRPr lang="en-US" sz="2400">
              <a:cs typeface="Arial" pitchFamily="34" charset="0"/>
            </a:endParaRPr>
          </a:p>
        </p:txBody>
      </p:sp>
      <p:sp>
        <p:nvSpPr>
          <p:cNvPr id="22567" name="Line 40"/>
          <p:cNvSpPr>
            <a:spLocks noChangeShapeType="1"/>
          </p:cNvSpPr>
          <p:nvPr/>
        </p:nvSpPr>
        <p:spPr bwMode="auto">
          <a:xfrm>
            <a:off x="974725" y="2998788"/>
            <a:ext cx="6667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68" name="Rectangle 41"/>
          <p:cNvSpPr>
            <a:spLocks noChangeArrowheads="1"/>
          </p:cNvSpPr>
          <p:nvPr/>
        </p:nvSpPr>
        <p:spPr bwMode="auto">
          <a:xfrm>
            <a:off x="830263" y="2922588"/>
            <a:ext cx="1397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000">
                <a:solidFill>
                  <a:srgbClr val="000000"/>
                </a:solidFill>
                <a:latin typeface="Helvetica" pitchFamily="34" charset="0"/>
                <a:cs typeface="Arial" pitchFamily="34" charset="0"/>
              </a:rPr>
              <a:t>15</a:t>
            </a:r>
            <a:endParaRPr lang="en-US" sz="2400">
              <a:cs typeface="Arial" pitchFamily="34" charset="0"/>
            </a:endParaRPr>
          </a:p>
        </p:txBody>
      </p:sp>
      <p:sp>
        <p:nvSpPr>
          <p:cNvPr id="22569" name="Line 42"/>
          <p:cNvSpPr>
            <a:spLocks noChangeShapeType="1"/>
          </p:cNvSpPr>
          <p:nvPr/>
        </p:nvSpPr>
        <p:spPr bwMode="auto">
          <a:xfrm>
            <a:off x="974725" y="2427288"/>
            <a:ext cx="6667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70" name="Rectangle 43"/>
          <p:cNvSpPr>
            <a:spLocks noChangeArrowheads="1"/>
          </p:cNvSpPr>
          <p:nvPr/>
        </p:nvSpPr>
        <p:spPr bwMode="auto">
          <a:xfrm>
            <a:off x="830263" y="2351088"/>
            <a:ext cx="1397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000">
                <a:solidFill>
                  <a:srgbClr val="000000"/>
                </a:solidFill>
                <a:latin typeface="Helvetica" pitchFamily="34" charset="0"/>
                <a:cs typeface="Arial" pitchFamily="34" charset="0"/>
              </a:rPr>
              <a:t>20</a:t>
            </a:r>
            <a:endParaRPr lang="en-US" sz="2400">
              <a:cs typeface="Arial" pitchFamily="34" charset="0"/>
            </a:endParaRPr>
          </a:p>
        </p:txBody>
      </p:sp>
      <p:sp>
        <p:nvSpPr>
          <p:cNvPr id="22571" name="Line 44"/>
          <p:cNvSpPr>
            <a:spLocks noChangeShapeType="1"/>
          </p:cNvSpPr>
          <p:nvPr/>
        </p:nvSpPr>
        <p:spPr bwMode="auto">
          <a:xfrm>
            <a:off x="974725" y="1855788"/>
            <a:ext cx="6667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72" name="Rectangle 45"/>
          <p:cNvSpPr>
            <a:spLocks noChangeArrowheads="1"/>
          </p:cNvSpPr>
          <p:nvPr/>
        </p:nvSpPr>
        <p:spPr bwMode="auto">
          <a:xfrm>
            <a:off x="830263" y="1779588"/>
            <a:ext cx="1397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000">
                <a:solidFill>
                  <a:srgbClr val="000000"/>
                </a:solidFill>
                <a:latin typeface="Helvetica" pitchFamily="34" charset="0"/>
                <a:cs typeface="Arial" pitchFamily="34" charset="0"/>
              </a:rPr>
              <a:t>25</a:t>
            </a:r>
            <a:endParaRPr lang="en-US" sz="2400">
              <a:cs typeface="Arial" pitchFamily="34" charset="0"/>
            </a:endParaRPr>
          </a:p>
        </p:txBody>
      </p:sp>
      <p:sp>
        <p:nvSpPr>
          <p:cNvPr id="22573" name="Line 46"/>
          <p:cNvSpPr>
            <a:spLocks noChangeShapeType="1"/>
          </p:cNvSpPr>
          <p:nvPr/>
        </p:nvSpPr>
        <p:spPr bwMode="auto">
          <a:xfrm>
            <a:off x="974725" y="1295400"/>
            <a:ext cx="6667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74" name="Rectangle 47"/>
          <p:cNvSpPr>
            <a:spLocks noChangeArrowheads="1"/>
          </p:cNvSpPr>
          <p:nvPr/>
        </p:nvSpPr>
        <p:spPr bwMode="auto">
          <a:xfrm>
            <a:off x="830263" y="1219200"/>
            <a:ext cx="1397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000">
                <a:solidFill>
                  <a:srgbClr val="000000"/>
                </a:solidFill>
                <a:latin typeface="Helvetica" pitchFamily="34" charset="0"/>
                <a:cs typeface="Arial" pitchFamily="34" charset="0"/>
              </a:rPr>
              <a:t>30</a:t>
            </a:r>
            <a:endParaRPr lang="en-US" sz="2400">
              <a:cs typeface="Arial" pitchFamily="34" charset="0"/>
            </a:endParaRPr>
          </a:p>
        </p:txBody>
      </p:sp>
      <p:sp>
        <p:nvSpPr>
          <p:cNvPr id="22575" name="Oval 48"/>
          <p:cNvSpPr>
            <a:spLocks noChangeArrowheads="1"/>
          </p:cNvSpPr>
          <p:nvPr/>
        </p:nvSpPr>
        <p:spPr bwMode="auto">
          <a:xfrm>
            <a:off x="1308100" y="4549775"/>
            <a:ext cx="84138" cy="85725"/>
          </a:xfrm>
          <a:prstGeom prst="ellipse">
            <a:avLst/>
          </a:prstGeom>
          <a:solidFill>
            <a:srgbClr val="000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76" name="Oval 49"/>
          <p:cNvSpPr>
            <a:spLocks noChangeArrowheads="1"/>
          </p:cNvSpPr>
          <p:nvPr/>
        </p:nvSpPr>
        <p:spPr bwMode="auto">
          <a:xfrm>
            <a:off x="1308100" y="4549775"/>
            <a:ext cx="84138" cy="85725"/>
          </a:xfrm>
          <a:prstGeom prst="ellipse">
            <a:avLst/>
          </a:prstGeom>
          <a:noFill/>
          <a:ln w="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77" name="Oval 50"/>
          <p:cNvSpPr>
            <a:spLocks noChangeArrowheads="1"/>
          </p:cNvSpPr>
          <p:nvPr/>
        </p:nvSpPr>
        <p:spPr bwMode="auto">
          <a:xfrm>
            <a:off x="1687513" y="4833938"/>
            <a:ext cx="85725" cy="85725"/>
          </a:xfrm>
          <a:prstGeom prst="ellipse">
            <a:avLst/>
          </a:prstGeom>
          <a:solidFill>
            <a:srgbClr val="000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78" name="Oval 51"/>
          <p:cNvSpPr>
            <a:spLocks noChangeArrowheads="1"/>
          </p:cNvSpPr>
          <p:nvPr/>
        </p:nvSpPr>
        <p:spPr bwMode="auto">
          <a:xfrm>
            <a:off x="1687513" y="4833938"/>
            <a:ext cx="85725" cy="85725"/>
          </a:xfrm>
          <a:prstGeom prst="ellipse">
            <a:avLst/>
          </a:prstGeom>
          <a:noFill/>
          <a:ln w="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79" name="Oval 52"/>
          <p:cNvSpPr>
            <a:spLocks noChangeArrowheads="1"/>
          </p:cNvSpPr>
          <p:nvPr/>
        </p:nvSpPr>
        <p:spPr bwMode="auto">
          <a:xfrm>
            <a:off x="2066925" y="5243513"/>
            <a:ext cx="85725" cy="85725"/>
          </a:xfrm>
          <a:prstGeom prst="ellipse">
            <a:avLst/>
          </a:prstGeom>
          <a:solidFill>
            <a:srgbClr val="000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80" name="Oval 53"/>
          <p:cNvSpPr>
            <a:spLocks noChangeArrowheads="1"/>
          </p:cNvSpPr>
          <p:nvPr/>
        </p:nvSpPr>
        <p:spPr bwMode="auto">
          <a:xfrm>
            <a:off x="2066925" y="5243513"/>
            <a:ext cx="85725" cy="85725"/>
          </a:xfrm>
          <a:prstGeom prst="ellipse">
            <a:avLst/>
          </a:prstGeom>
          <a:noFill/>
          <a:ln w="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81" name="Oval 54"/>
          <p:cNvSpPr>
            <a:spLocks noChangeArrowheads="1"/>
          </p:cNvSpPr>
          <p:nvPr/>
        </p:nvSpPr>
        <p:spPr bwMode="auto">
          <a:xfrm>
            <a:off x="2436813" y="5243513"/>
            <a:ext cx="85725" cy="85725"/>
          </a:xfrm>
          <a:prstGeom prst="ellipse">
            <a:avLst/>
          </a:prstGeom>
          <a:solidFill>
            <a:srgbClr val="000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82" name="Oval 55"/>
          <p:cNvSpPr>
            <a:spLocks noChangeArrowheads="1"/>
          </p:cNvSpPr>
          <p:nvPr/>
        </p:nvSpPr>
        <p:spPr bwMode="auto">
          <a:xfrm>
            <a:off x="2436813" y="5243513"/>
            <a:ext cx="85725" cy="85725"/>
          </a:xfrm>
          <a:prstGeom prst="ellipse">
            <a:avLst/>
          </a:prstGeom>
          <a:noFill/>
          <a:ln w="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83" name="Oval 56"/>
          <p:cNvSpPr>
            <a:spLocks noChangeArrowheads="1"/>
          </p:cNvSpPr>
          <p:nvPr/>
        </p:nvSpPr>
        <p:spPr bwMode="auto">
          <a:xfrm>
            <a:off x="2816225" y="5434013"/>
            <a:ext cx="85725" cy="85725"/>
          </a:xfrm>
          <a:prstGeom prst="ellipse">
            <a:avLst/>
          </a:prstGeom>
          <a:solidFill>
            <a:srgbClr val="000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84" name="Oval 57"/>
          <p:cNvSpPr>
            <a:spLocks noChangeArrowheads="1"/>
          </p:cNvSpPr>
          <p:nvPr/>
        </p:nvSpPr>
        <p:spPr bwMode="auto">
          <a:xfrm>
            <a:off x="2816225" y="5434013"/>
            <a:ext cx="85725" cy="85725"/>
          </a:xfrm>
          <a:prstGeom prst="ellipse">
            <a:avLst/>
          </a:prstGeom>
          <a:noFill/>
          <a:ln w="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85" name="Oval 58"/>
          <p:cNvSpPr>
            <a:spLocks noChangeArrowheads="1"/>
          </p:cNvSpPr>
          <p:nvPr/>
        </p:nvSpPr>
        <p:spPr bwMode="auto">
          <a:xfrm>
            <a:off x="3195638" y="5338763"/>
            <a:ext cx="85725" cy="85725"/>
          </a:xfrm>
          <a:prstGeom prst="ellipse">
            <a:avLst/>
          </a:prstGeom>
          <a:solidFill>
            <a:srgbClr val="000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86" name="Oval 59"/>
          <p:cNvSpPr>
            <a:spLocks noChangeArrowheads="1"/>
          </p:cNvSpPr>
          <p:nvPr/>
        </p:nvSpPr>
        <p:spPr bwMode="auto">
          <a:xfrm>
            <a:off x="3195638" y="5338763"/>
            <a:ext cx="85725" cy="85725"/>
          </a:xfrm>
          <a:prstGeom prst="ellipse">
            <a:avLst/>
          </a:prstGeom>
          <a:noFill/>
          <a:ln w="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87" name="Oval 60"/>
          <p:cNvSpPr>
            <a:spLocks noChangeArrowheads="1"/>
          </p:cNvSpPr>
          <p:nvPr/>
        </p:nvSpPr>
        <p:spPr bwMode="auto">
          <a:xfrm>
            <a:off x="3567113" y="5081588"/>
            <a:ext cx="84137" cy="85725"/>
          </a:xfrm>
          <a:prstGeom prst="ellipse">
            <a:avLst/>
          </a:prstGeom>
          <a:solidFill>
            <a:srgbClr val="000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88" name="Oval 61"/>
          <p:cNvSpPr>
            <a:spLocks noChangeArrowheads="1"/>
          </p:cNvSpPr>
          <p:nvPr/>
        </p:nvSpPr>
        <p:spPr bwMode="auto">
          <a:xfrm>
            <a:off x="3567113" y="5081588"/>
            <a:ext cx="84137" cy="85725"/>
          </a:xfrm>
          <a:prstGeom prst="ellipse">
            <a:avLst/>
          </a:prstGeom>
          <a:noFill/>
          <a:ln w="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89" name="Oval 62"/>
          <p:cNvSpPr>
            <a:spLocks noChangeArrowheads="1"/>
          </p:cNvSpPr>
          <p:nvPr/>
        </p:nvSpPr>
        <p:spPr bwMode="auto">
          <a:xfrm>
            <a:off x="3946525" y="4919663"/>
            <a:ext cx="85725" cy="85725"/>
          </a:xfrm>
          <a:prstGeom prst="ellipse">
            <a:avLst/>
          </a:prstGeom>
          <a:solidFill>
            <a:srgbClr val="000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90" name="Oval 63"/>
          <p:cNvSpPr>
            <a:spLocks noChangeArrowheads="1"/>
          </p:cNvSpPr>
          <p:nvPr/>
        </p:nvSpPr>
        <p:spPr bwMode="auto">
          <a:xfrm>
            <a:off x="3946525" y="4919663"/>
            <a:ext cx="85725" cy="85725"/>
          </a:xfrm>
          <a:prstGeom prst="ellipse">
            <a:avLst/>
          </a:prstGeom>
          <a:noFill/>
          <a:ln w="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91" name="Oval 64"/>
          <p:cNvSpPr>
            <a:spLocks noChangeArrowheads="1"/>
          </p:cNvSpPr>
          <p:nvPr/>
        </p:nvSpPr>
        <p:spPr bwMode="auto">
          <a:xfrm>
            <a:off x="4325938" y="5157788"/>
            <a:ext cx="85725" cy="85725"/>
          </a:xfrm>
          <a:prstGeom prst="ellipse">
            <a:avLst/>
          </a:prstGeom>
          <a:solidFill>
            <a:srgbClr val="000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92" name="Oval 65"/>
          <p:cNvSpPr>
            <a:spLocks noChangeArrowheads="1"/>
          </p:cNvSpPr>
          <p:nvPr/>
        </p:nvSpPr>
        <p:spPr bwMode="auto">
          <a:xfrm>
            <a:off x="4325938" y="5157788"/>
            <a:ext cx="85725" cy="85725"/>
          </a:xfrm>
          <a:prstGeom prst="ellipse">
            <a:avLst/>
          </a:prstGeom>
          <a:noFill/>
          <a:ln w="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93" name="Oval 66"/>
          <p:cNvSpPr>
            <a:spLocks noChangeArrowheads="1"/>
          </p:cNvSpPr>
          <p:nvPr/>
        </p:nvSpPr>
        <p:spPr bwMode="auto">
          <a:xfrm>
            <a:off x="4705350" y="4625975"/>
            <a:ext cx="85725" cy="85725"/>
          </a:xfrm>
          <a:prstGeom prst="ellipse">
            <a:avLst/>
          </a:prstGeom>
          <a:solidFill>
            <a:srgbClr val="000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94" name="Oval 67"/>
          <p:cNvSpPr>
            <a:spLocks noChangeArrowheads="1"/>
          </p:cNvSpPr>
          <p:nvPr/>
        </p:nvSpPr>
        <p:spPr bwMode="auto">
          <a:xfrm>
            <a:off x="4705350" y="4625975"/>
            <a:ext cx="85725" cy="85725"/>
          </a:xfrm>
          <a:prstGeom prst="ellipse">
            <a:avLst/>
          </a:prstGeom>
          <a:noFill/>
          <a:ln w="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95" name="Oval 68"/>
          <p:cNvSpPr>
            <a:spLocks noChangeArrowheads="1"/>
          </p:cNvSpPr>
          <p:nvPr/>
        </p:nvSpPr>
        <p:spPr bwMode="auto">
          <a:xfrm>
            <a:off x="5075238" y="4805363"/>
            <a:ext cx="85725" cy="85725"/>
          </a:xfrm>
          <a:prstGeom prst="ellipse">
            <a:avLst/>
          </a:prstGeom>
          <a:solidFill>
            <a:srgbClr val="000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96" name="Oval 69"/>
          <p:cNvSpPr>
            <a:spLocks noChangeArrowheads="1"/>
          </p:cNvSpPr>
          <p:nvPr/>
        </p:nvSpPr>
        <p:spPr bwMode="auto">
          <a:xfrm>
            <a:off x="5075238" y="4805363"/>
            <a:ext cx="85725" cy="85725"/>
          </a:xfrm>
          <a:prstGeom prst="ellipse">
            <a:avLst/>
          </a:prstGeom>
          <a:noFill/>
          <a:ln w="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97" name="Oval 70"/>
          <p:cNvSpPr>
            <a:spLocks noChangeArrowheads="1"/>
          </p:cNvSpPr>
          <p:nvPr/>
        </p:nvSpPr>
        <p:spPr bwMode="auto">
          <a:xfrm>
            <a:off x="5456238" y="4435475"/>
            <a:ext cx="84137" cy="85725"/>
          </a:xfrm>
          <a:prstGeom prst="ellipse">
            <a:avLst/>
          </a:prstGeom>
          <a:solidFill>
            <a:srgbClr val="000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98" name="Oval 71"/>
          <p:cNvSpPr>
            <a:spLocks noChangeArrowheads="1"/>
          </p:cNvSpPr>
          <p:nvPr/>
        </p:nvSpPr>
        <p:spPr bwMode="auto">
          <a:xfrm>
            <a:off x="5456238" y="4435475"/>
            <a:ext cx="84137" cy="85725"/>
          </a:xfrm>
          <a:prstGeom prst="ellipse">
            <a:avLst/>
          </a:prstGeom>
          <a:noFill/>
          <a:ln w="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99" name="Oval 72"/>
          <p:cNvSpPr>
            <a:spLocks noChangeArrowheads="1"/>
          </p:cNvSpPr>
          <p:nvPr/>
        </p:nvSpPr>
        <p:spPr bwMode="auto">
          <a:xfrm>
            <a:off x="5835650" y="4786313"/>
            <a:ext cx="85725" cy="85725"/>
          </a:xfrm>
          <a:prstGeom prst="ellipse">
            <a:avLst/>
          </a:prstGeom>
          <a:solidFill>
            <a:srgbClr val="000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600" name="Oval 73"/>
          <p:cNvSpPr>
            <a:spLocks noChangeArrowheads="1"/>
          </p:cNvSpPr>
          <p:nvPr/>
        </p:nvSpPr>
        <p:spPr bwMode="auto">
          <a:xfrm>
            <a:off x="5835650" y="4786313"/>
            <a:ext cx="85725" cy="85725"/>
          </a:xfrm>
          <a:prstGeom prst="ellipse">
            <a:avLst/>
          </a:prstGeom>
          <a:noFill/>
          <a:ln w="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601" name="Oval 74"/>
          <p:cNvSpPr>
            <a:spLocks noChangeArrowheads="1"/>
          </p:cNvSpPr>
          <p:nvPr/>
        </p:nvSpPr>
        <p:spPr bwMode="auto">
          <a:xfrm>
            <a:off x="6205538" y="4549775"/>
            <a:ext cx="85725" cy="85725"/>
          </a:xfrm>
          <a:prstGeom prst="ellipse">
            <a:avLst/>
          </a:prstGeom>
          <a:solidFill>
            <a:srgbClr val="000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602" name="Oval 75"/>
          <p:cNvSpPr>
            <a:spLocks noChangeArrowheads="1"/>
          </p:cNvSpPr>
          <p:nvPr/>
        </p:nvSpPr>
        <p:spPr bwMode="auto">
          <a:xfrm>
            <a:off x="6205538" y="4549775"/>
            <a:ext cx="85725" cy="85725"/>
          </a:xfrm>
          <a:prstGeom prst="ellipse">
            <a:avLst/>
          </a:prstGeom>
          <a:noFill/>
          <a:ln w="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603" name="Oval 76"/>
          <p:cNvSpPr>
            <a:spLocks noChangeArrowheads="1"/>
          </p:cNvSpPr>
          <p:nvPr/>
        </p:nvSpPr>
        <p:spPr bwMode="auto">
          <a:xfrm>
            <a:off x="6584950" y="4340225"/>
            <a:ext cx="85725" cy="85725"/>
          </a:xfrm>
          <a:prstGeom prst="ellipse">
            <a:avLst/>
          </a:prstGeom>
          <a:solidFill>
            <a:srgbClr val="000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604" name="Oval 77"/>
          <p:cNvSpPr>
            <a:spLocks noChangeArrowheads="1"/>
          </p:cNvSpPr>
          <p:nvPr/>
        </p:nvSpPr>
        <p:spPr bwMode="auto">
          <a:xfrm>
            <a:off x="6584950" y="4340225"/>
            <a:ext cx="85725" cy="85725"/>
          </a:xfrm>
          <a:prstGeom prst="ellipse">
            <a:avLst/>
          </a:prstGeom>
          <a:noFill/>
          <a:ln w="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605" name="Oval 78"/>
          <p:cNvSpPr>
            <a:spLocks noChangeArrowheads="1"/>
          </p:cNvSpPr>
          <p:nvPr/>
        </p:nvSpPr>
        <p:spPr bwMode="auto">
          <a:xfrm>
            <a:off x="6964363" y="3692525"/>
            <a:ext cx="85725" cy="85725"/>
          </a:xfrm>
          <a:prstGeom prst="ellipse">
            <a:avLst/>
          </a:prstGeom>
          <a:solidFill>
            <a:srgbClr val="000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606" name="Oval 79"/>
          <p:cNvSpPr>
            <a:spLocks noChangeArrowheads="1"/>
          </p:cNvSpPr>
          <p:nvPr/>
        </p:nvSpPr>
        <p:spPr bwMode="auto">
          <a:xfrm>
            <a:off x="6964363" y="3692525"/>
            <a:ext cx="85725" cy="85725"/>
          </a:xfrm>
          <a:prstGeom prst="ellipse">
            <a:avLst/>
          </a:prstGeom>
          <a:noFill/>
          <a:ln w="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607" name="Oval 80"/>
          <p:cNvSpPr>
            <a:spLocks noChangeArrowheads="1"/>
          </p:cNvSpPr>
          <p:nvPr/>
        </p:nvSpPr>
        <p:spPr bwMode="auto">
          <a:xfrm>
            <a:off x="7335838" y="3949700"/>
            <a:ext cx="84137" cy="85725"/>
          </a:xfrm>
          <a:prstGeom prst="ellipse">
            <a:avLst/>
          </a:prstGeom>
          <a:solidFill>
            <a:srgbClr val="000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608" name="Oval 81"/>
          <p:cNvSpPr>
            <a:spLocks noChangeArrowheads="1"/>
          </p:cNvSpPr>
          <p:nvPr/>
        </p:nvSpPr>
        <p:spPr bwMode="auto">
          <a:xfrm>
            <a:off x="7335838" y="3949700"/>
            <a:ext cx="84137" cy="85725"/>
          </a:xfrm>
          <a:prstGeom prst="ellipse">
            <a:avLst/>
          </a:prstGeom>
          <a:noFill/>
          <a:ln w="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609" name="Oval 82"/>
          <p:cNvSpPr>
            <a:spLocks noChangeArrowheads="1"/>
          </p:cNvSpPr>
          <p:nvPr/>
        </p:nvSpPr>
        <p:spPr bwMode="auto">
          <a:xfrm>
            <a:off x="7715250" y="3797300"/>
            <a:ext cx="85725" cy="85725"/>
          </a:xfrm>
          <a:prstGeom prst="ellipse">
            <a:avLst/>
          </a:prstGeom>
          <a:solidFill>
            <a:srgbClr val="000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610" name="Oval 83"/>
          <p:cNvSpPr>
            <a:spLocks noChangeArrowheads="1"/>
          </p:cNvSpPr>
          <p:nvPr/>
        </p:nvSpPr>
        <p:spPr bwMode="auto">
          <a:xfrm>
            <a:off x="7715250" y="3797300"/>
            <a:ext cx="85725" cy="85725"/>
          </a:xfrm>
          <a:prstGeom prst="ellipse">
            <a:avLst/>
          </a:prstGeom>
          <a:noFill/>
          <a:ln w="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611" name="Oval 84"/>
          <p:cNvSpPr>
            <a:spLocks noChangeArrowheads="1"/>
          </p:cNvSpPr>
          <p:nvPr/>
        </p:nvSpPr>
        <p:spPr bwMode="auto">
          <a:xfrm>
            <a:off x="8094663" y="3654425"/>
            <a:ext cx="85725" cy="85725"/>
          </a:xfrm>
          <a:prstGeom prst="ellipse">
            <a:avLst/>
          </a:prstGeom>
          <a:solidFill>
            <a:srgbClr val="000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612" name="Oval 85"/>
          <p:cNvSpPr>
            <a:spLocks noChangeArrowheads="1"/>
          </p:cNvSpPr>
          <p:nvPr/>
        </p:nvSpPr>
        <p:spPr bwMode="auto">
          <a:xfrm>
            <a:off x="8094663" y="3654425"/>
            <a:ext cx="85725" cy="85725"/>
          </a:xfrm>
          <a:prstGeom prst="ellipse">
            <a:avLst/>
          </a:prstGeom>
          <a:noFill/>
          <a:ln w="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613" name="Oval 86"/>
          <p:cNvSpPr>
            <a:spLocks noChangeArrowheads="1"/>
          </p:cNvSpPr>
          <p:nvPr/>
        </p:nvSpPr>
        <p:spPr bwMode="auto">
          <a:xfrm>
            <a:off x="8474075" y="3254375"/>
            <a:ext cx="85725" cy="85725"/>
          </a:xfrm>
          <a:prstGeom prst="ellipse">
            <a:avLst/>
          </a:prstGeom>
          <a:solidFill>
            <a:srgbClr val="000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614" name="Oval 87"/>
          <p:cNvSpPr>
            <a:spLocks noChangeArrowheads="1"/>
          </p:cNvSpPr>
          <p:nvPr/>
        </p:nvSpPr>
        <p:spPr bwMode="auto">
          <a:xfrm>
            <a:off x="8474075" y="3254375"/>
            <a:ext cx="85725" cy="85725"/>
          </a:xfrm>
          <a:prstGeom prst="ellipse">
            <a:avLst/>
          </a:prstGeom>
          <a:noFill/>
          <a:ln w="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615" name="Freeform 88"/>
          <p:cNvSpPr>
            <a:spLocks/>
          </p:cNvSpPr>
          <p:nvPr/>
        </p:nvSpPr>
        <p:spPr bwMode="auto">
          <a:xfrm>
            <a:off x="1344613" y="1827213"/>
            <a:ext cx="4784725" cy="3721100"/>
          </a:xfrm>
          <a:custGeom>
            <a:avLst/>
            <a:gdLst>
              <a:gd name="T0" fmla="*/ 2147483647 w 3014"/>
              <a:gd name="T1" fmla="*/ 2147483647 h 2344"/>
              <a:gd name="T2" fmla="*/ 2147483647 w 3014"/>
              <a:gd name="T3" fmla="*/ 2147483647 h 2344"/>
              <a:gd name="T4" fmla="*/ 2147483647 w 3014"/>
              <a:gd name="T5" fmla="*/ 2147483647 h 2344"/>
              <a:gd name="T6" fmla="*/ 2147483647 w 3014"/>
              <a:gd name="T7" fmla="*/ 2147483647 h 2344"/>
              <a:gd name="T8" fmla="*/ 2147483647 w 3014"/>
              <a:gd name="T9" fmla="*/ 2147483647 h 2344"/>
              <a:gd name="T10" fmla="*/ 2147483647 w 3014"/>
              <a:gd name="T11" fmla="*/ 2147483647 h 2344"/>
              <a:gd name="T12" fmla="*/ 2147483647 w 3014"/>
              <a:gd name="T13" fmla="*/ 2147483647 h 2344"/>
              <a:gd name="T14" fmla="*/ 2147483647 w 3014"/>
              <a:gd name="T15" fmla="*/ 2147483647 h 2344"/>
              <a:gd name="T16" fmla="*/ 2147483647 w 3014"/>
              <a:gd name="T17" fmla="*/ 2147483647 h 2344"/>
              <a:gd name="T18" fmla="*/ 2147483647 w 3014"/>
              <a:gd name="T19" fmla="*/ 2147483647 h 2344"/>
              <a:gd name="T20" fmla="*/ 2147483647 w 3014"/>
              <a:gd name="T21" fmla="*/ 2147483647 h 2344"/>
              <a:gd name="T22" fmla="*/ 2147483647 w 3014"/>
              <a:gd name="T23" fmla="*/ 2147483647 h 2344"/>
              <a:gd name="T24" fmla="*/ 2147483647 w 3014"/>
              <a:gd name="T25" fmla="*/ 2147483647 h 2344"/>
              <a:gd name="T26" fmla="*/ 2147483647 w 3014"/>
              <a:gd name="T27" fmla="*/ 2147483647 h 2344"/>
              <a:gd name="T28" fmla="*/ 2147483647 w 3014"/>
              <a:gd name="T29" fmla="*/ 2147483647 h 2344"/>
              <a:gd name="T30" fmla="*/ 2147483647 w 3014"/>
              <a:gd name="T31" fmla="*/ 2147483647 h 2344"/>
              <a:gd name="T32" fmla="*/ 2147483647 w 3014"/>
              <a:gd name="T33" fmla="*/ 2147483647 h 2344"/>
              <a:gd name="T34" fmla="*/ 2147483647 w 3014"/>
              <a:gd name="T35" fmla="*/ 2147483647 h 2344"/>
              <a:gd name="T36" fmla="*/ 2147483647 w 3014"/>
              <a:gd name="T37" fmla="*/ 2147483647 h 2344"/>
              <a:gd name="T38" fmla="*/ 2147483647 w 3014"/>
              <a:gd name="T39" fmla="*/ 2147483647 h 2344"/>
              <a:gd name="T40" fmla="*/ 2147483647 w 3014"/>
              <a:gd name="T41" fmla="*/ 2147483647 h 2344"/>
              <a:gd name="T42" fmla="*/ 2147483647 w 3014"/>
              <a:gd name="T43" fmla="*/ 2147483647 h 2344"/>
              <a:gd name="T44" fmla="*/ 2147483647 w 3014"/>
              <a:gd name="T45" fmla="*/ 2147483647 h 2344"/>
              <a:gd name="T46" fmla="*/ 2147483647 w 3014"/>
              <a:gd name="T47" fmla="*/ 2147483647 h 2344"/>
              <a:gd name="T48" fmla="*/ 2147483647 w 3014"/>
              <a:gd name="T49" fmla="*/ 2147483647 h 2344"/>
              <a:gd name="T50" fmla="*/ 2147483647 w 3014"/>
              <a:gd name="T51" fmla="*/ 2147483647 h 2344"/>
              <a:gd name="T52" fmla="*/ 2147483647 w 3014"/>
              <a:gd name="T53" fmla="*/ 2147483647 h 2344"/>
              <a:gd name="T54" fmla="*/ 2147483647 w 3014"/>
              <a:gd name="T55" fmla="*/ 2147483647 h 2344"/>
              <a:gd name="T56" fmla="*/ 2147483647 w 3014"/>
              <a:gd name="T57" fmla="*/ 2147483647 h 2344"/>
              <a:gd name="T58" fmla="*/ 2147483647 w 3014"/>
              <a:gd name="T59" fmla="*/ 2147483647 h 2344"/>
              <a:gd name="T60" fmla="*/ 2147483647 w 3014"/>
              <a:gd name="T61" fmla="*/ 2147483647 h 2344"/>
              <a:gd name="T62" fmla="*/ 2147483647 w 3014"/>
              <a:gd name="T63" fmla="*/ 2147483647 h 2344"/>
              <a:gd name="T64" fmla="*/ 2147483647 w 3014"/>
              <a:gd name="T65" fmla="*/ 2147483647 h 2344"/>
              <a:gd name="T66" fmla="*/ 2147483647 w 3014"/>
              <a:gd name="T67" fmla="*/ 2147483647 h 2344"/>
              <a:gd name="T68" fmla="*/ 2147483647 w 3014"/>
              <a:gd name="T69" fmla="*/ 2147483647 h 2344"/>
              <a:gd name="T70" fmla="*/ 2147483647 w 3014"/>
              <a:gd name="T71" fmla="*/ 2147483647 h 2344"/>
              <a:gd name="T72" fmla="*/ 2147483647 w 3014"/>
              <a:gd name="T73" fmla="*/ 2147483647 h 2344"/>
              <a:gd name="T74" fmla="*/ 2147483647 w 3014"/>
              <a:gd name="T75" fmla="*/ 2147483647 h 2344"/>
              <a:gd name="T76" fmla="*/ 2147483647 w 3014"/>
              <a:gd name="T77" fmla="*/ 2147483647 h 2344"/>
              <a:gd name="T78" fmla="*/ 2147483647 w 3014"/>
              <a:gd name="T79" fmla="*/ 2147483647 h 2344"/>
              <a:gd name="T80" fmla="*/ 2147483647 w 3014"/>
              <a:gd name="T81" fmla="*/ 2147483647 h 2344"/>
              <a:gd name="T82" fmla="*/ 2147483647 w 3014"/>
              <a:gd name="T83" fmla="*/ 2147483647 h 2344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3014"/>
              <a:gd name="T127" fmla="*/ 0 h 2344"/>
              <a:gd name="T128" fmla="*/ 3014 w 3014"/>
              <a:gd name="T129" fmla="*/ 2344 h 2344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3014" h="2344">
                <a:moveTo>
                  <a:pt x="0" y="1739"/>
                </a:moveTo>
                <a:lnTo>
                  <a:pt x="24" y="630"/>
                </a:lnTo>
                <a:lnTo>
                  <a:pt x="48" y="114"/>
                </a:lnTo>
                <a:lnTo>
                  <a:pt x="72" y="0"/>
                </a:lnTo>
                <a:lnTo>
                  <a:pt x="96" y="132"/>
                </a:lnTo>
                <a:lnTo>
                  <a:pt x="120" y="402"/>
                </a:lnTo>
                <a:lnTo>
                  <a:pt x="144" y="738"/>
                </a:lnTo>
                <a:lnTo>
                  <a:pt x="168" y="1085"/>
                </a:lnTo>
                <a:lnTo>
                  <a:pt x="192" y="1409"/>
                </a:lnTo>
                <a:lnTo>
                  <a:pt x="216" y="1691"/>
                </a:lnTo>
                <a:lnTo>
                  <a:pt x="240" y="1918"/>
                </a:lnTo>
                <a:lnTo>
                  <a:pt x="264" y="2098"/>
                </a:lnTo>
                <a:lnTo>
                  <a:pt x="287" y="2218"/>
                </a:lnTo>
                <a:lnTo>
                  <a:pt x="311" y="2296"/>
                </a:lnTo>
                <a:lnTo>
                  <a:pt x="335" y="2338"/>
                </a:lnTo>
                <a:lnTo>
                  <a:pt x="359" y="2344"/>
                </a:lnTo>
                <a:lnTo>
                  <a:pt x="383" y="2332"/>
                </a:lnTo>
                <a:lnTo>
                  <a:pt x="407" y="2302"/>
                </a:lnTo>
                <a:lnTo>
                  <a:pt x="431" y="2260"/>
                </a:lnTo>
                <a:lnTo>
                  <a:pt x="455" y="2218"/>
                </a:lnTo>
                <a:lnTo>
                  <a:pt x="479" y="2182"/>
                </a:lnTo>
                <a:lnTo>
                  <a:pt x="503" y="2146"/>
                </a:lnTo>
                <a:lnTo>
                  <a:pt x="527" y="2116"/>
                </a:lnTo>
                <a:lnTo>
                  <a:pt x="551" y="2092"/>
                </a:lnTo>
                <a:lnTo>
                  <a:pt x="569" y="2080"/>
                </a:lnTo>
                <a:lnTo>
                  <a:pt x="592" y="2080"/>
                </a:lnTo>
                <a:lnTo>
                  <a:pt x="616" y="2080"/>
                </a:lnTo>
                <a:lnTo>
                  <a:pt x="640" y="2098"/>
                </a:lnTo>
                <a:lnTo>
                  <a:pt x="664" y="2116"/>
                </a:lnTo>
                <a:lnTo>
                  <a:pt x="688" y="2134"/>
                </a:lnTo>
                <a:lnTo>
                  <a:pt x="712" y="2164"/>
                </a:lnTo>
                <a:lnTo>
                  <a:pt x="736" y="2188"/>
                </a:lnTo>
                <a:lnTo>
                  <a:pt x="760" y="2218"/>
                </a:lnTo>
                <a:lnTo>
                  <a:pt x="784" y="2242"/>
                </a:lnTo>
                <a:lnTo>
                  <a:pt x="808" y="2266"/>
                </a:lnTo>
                <a:lnTo>
                  <a:pt x="832" y="2284"/>
                </a:lnTo>
                <a:lnTo>
                  <a:pt x="856" y="2302"/>
                </a:lnTo>
                <a:lnTo>
                  <a:pt x="879" y="2320"/>
                </a:lnTo>
                <a:lnTo>
                  <a:pt x="903" y="2326"/>
                </a:lnTo>
                <a:lnTo>
                  <a:pt x="927" y="2332"/>
                </a:lnTo>
                <a:lnTo>
                  <a:pt x="951" y="2332"/>
                </a:lnTo>
                <a:lnTo>
                  <a:pt x="975" y="2326"/>
                </a:lnTo>
                <a:lnTo>
                  <a:pt x="999" y="2320"/>
                </a:lnTo>
                <a:lnTo>
                  <a:pt x="1023" y="2314"/>
                </a:lnTo>
                <a:lnTo>
                  <a:pt x="1047" y="2296"/>
                </a:lnTo>
                <a:lnTo>
                  <a:pt x="1071" y="2284"/>
                </a:lnTo>
                <a:lnTo>
                  <a:pt x="1095" y="2266"/>
                </a:lnTo>
                <a:lnTo>
                  <a:pt x="1119" y="2248"/>
                </a:lnTo>
                <a:lnTo>
                  <a:pt x="1143" y="2230"/>
                </a:lnTo>
                <a:lnTo>
                  <a:pt x="1166" y="2212"/>
                </a:lnTo>
                <a:lnTo>
                  <a:pt x="1190" y="2194"/>
                </a:lnTo>
                <a:lnTo>
                  <a:pt x="1214" y="2176"/>
                </a:lnTo>
                <a:lnTo>
                  <a:pt x="1238" y="2158"/>
                </a:lnTo>
                <a:lnTo>
                  <a:pt x="1262" y="2140"/>
                </a:lnTo>
                <a:lnTo>
                  <a:pt x="1286" y="2128"/>
                </a:lnTo>
                <a:lnTo>
                  <a:pt x="1310" y="2116"/>
                </a:lnTo>
                <a:lnTo>
                  <a:pt x="1334" y="2104"/>
                </a:lnTo>
                <a:lnTo>
                  <a:pt x="1352" y="2098"/>
                </a:lnTo>
                <a:lnTo>
                  <a:pt x="1376" y="2092"/>
                </a:lnTo>
                <a:lnTo>
                  <a:pt x="1400" y="2086"/>
                </a:lnTo>
                <a:lnTo>
                  <a:pt x="1424" y="2080"/>
                </a:lnTo>
                <a:lnTo>
                  <a:pt x="1448" y="2074"/>
                </a:lnTo>
                <a:lnTo>
                  <a:pt x="1471" y="2074"/>
                </a:lnTo>
                <a:lnTo>
                  <a:pt x="1495" y="2068"/>
                </a:lnTo>
                <a:lnTo>
                  <a:pt x="1519" y="2068"/>
                </a:lnTo>
                <a:lnTo>
                  <a:pt x="1543" y="2068"/>
                </a:lnTo>
                <a:lnTo>
                  <a:pt x="1567" y="2062"/>
                </a:lnTo>
                <a:lnTo>
                  <a:pt x="1591" y="2062"/>
                </a:lnTo>
                <a:lnTo>
                  <a:pt x="1615" y="2056"/>
                </a:lnTo>
                <a:lnTo>
                  <a:pt x="1639" y="2056"/>
                </a:lnTo>
                <a:lnTo>
                  <a:pt x="1663" y="2050"/>
                </a:lnTo>
                <a:lnTo>
                  <a:pt x="1687" y="2044"/>
                </a:lnTo>
                <a:lnTo>
                  <a:pt x="1711" y="2038"/>
                </a:lnTo>
                <a:lnTo>
                  <a:pt x="1735" y="2032"/>
                </a:lnTo>
                <a:lnTo>
                  <a:pt x="1758" y="2020"/>
                </a:lnTo>
                <a:lnTo>
                  <a:pt x="1782" y="2014"/>
                </a:lnTo>
                <a:lnTo>
                  <a:pt x="1806" y="2002"/>
                </a:lnTo>
                <a:lnTo>
                  <a:pt x="1830" y="1990"/>
                </a:lnTo>
                <a:lnTo>
                  <a:pt x="1854" y="1978"/>
                </a:lnTo>
                <a:lnTo>
                  <a:pt x="1878" y="1966"/>
                </a:lnTo>
                <a:lnTo>
                  <a:pt x="1902" y="1948"/>
                </a:lnTo>
                <a:lnTo>
                  <a:pt x="1926" y="1936"/>
                </a:lnTo>
                <a:lnTo>
                  <a:pt x="1950" y="1924"/>
                </a:lnTo>
                <a:lnTo>
                  <a:pt x="1974" y="1906"/>
                </a:lnTo>
                <a:lnTo>
                  <a:pt x="1998" y="1894"/>
                </a:lnTo>
                <a:lnTo>
                  <a:pt x="2022" y="1876"/>
                </a:lnTo>
                <a:lnTo>
                  <a:pt x="2045" y="1864"/>
                </a:lnTo>
                <a:lnTo>
                  <a:pt x="2069" y="1852"/>
                </a:lnTo>
                <a:lnTo>
                  <a:pt x="2093" y="1841"/>
                </a:lnTo>
                <a:lnTo>
                  <a:pt x="2117" y="1829"/>
                </a:lnTo>
                <a:lnTo>
                  <a:pt x="2141" y="1817"/>
                </a:lnTo>
                <a:lnTo>
                  <a:pt x="2159" y="1805"/>
                </a:lnTo>
                <a:lnTo>
                  <a:pt x="2183" y="1793"/>
                </a:lnTo>
                <a:lnTo>
                  <a:pt x="2207" y="1787"/>
                </a:lnTo>
                <a:lnTo>
                  <a:pt x="2231" y="1781"/>
                </a:lnTo>
                <a:lnTo>
                  <a:pt x="2255" y="1769"/>
                </a:lnTo>
                <a:lnTo>
                  <a:pt x="2279" y="1763"/>
                </a:lnTo>
                <a:lnTo>
                  <a:pt x="2303" y="1757"/>
                </a:lnTo>
                <a:lnTo>
                  <a:pt x="2326" y="1757"/>
                </a:lnTo>
                <a:lnTo>
                  <a:pt x="2350" y="1751"/>
                </a:lnTo>
                <a:lnTo>
                  <a:pt x="2374" y="1751"/>
                </a:lnTo>
                <a:lnTo>
                  <a:pt x="2398" y="1745"/>
                </a:lnTo>
                <a:lnTo>
                  <a:pt x="2422" y="1745"/>
                </a:lnTo>
                <a:lnTo>
                  <a:pt x="2446" y="1745"/>
                </a:lnTo>
                <a:lnTo>
                  <a:pt x="2470" y="1745"/>
                </a:lnTo>
                <a:lnTo>
                  <a:pt x="2494" y="1745"/>
                </a:lnTo>
                <a:lnTo>
                  <a:pt x="2518" y="1745"/>
                </a:lnTo>
                <a:lnTo>
                  <a:pt x="2542" y="1751"/>
                </a:lnTo>
                <a:lnTo>
                  <a:pt x="2566" y="1751"/>
                </a:lnTo>
                <a:lnTo>
                  <a:pt x="2590" y="1757"/>
                </a:lnTo>
                <a:lnTo>
                  <a:pt x="2614" y="1757"/>
                </a:lnTo>
                <a:lnTo>
                  <a:pt x="2637" y="1763"/>
                </a:lnTo>
                <a:lnTo>
                  <a:pt x="2661" y="1769"/>
                </a:lnTo>
                <a:lnTo>
                  <a:pt x="2685" y="1775"/>
                </a:lnTo>
                <a:lnTo>
                  <a:pt x="2709" y="1781"/>
                </a:lnTo>
                <a:lnTo>
                  <a:pt x="2733" y="1787"/>
                </a:lnTo>
                <a:lnTo>
                  <a:pt x="2757" y="1793"/>
                </a:lnTo>
                <a:lnTo>
                  <a:pt x="2781" y="1799"/>
                </a:lnTo>
                <a:lnTo>
                  <a:pt x="2805" y="1805"/>
                </a:lnTo>
                <a:lnTo>
                  <a:pt x="2829" y="1811"/>
                </a:lnTo>
                <a:lnTo>
                  <a:pt x="2853" y="1817"/>
                </a:lnTo>
                <a:lnTo>
                  <a:pt x="2877" y="1823"/>
                </a:lnTo>
                <a:lnTo>
                  <a:pt x="2901" y="1829"/>
                </a:lnTo>
                <a:lnTo>
                  <a:pt x="2924" y="1829"/>
                </a:lnTo>
                <a:lnTo>
                  <a:pt x="2942" y="1835"/>
                </a:lnTo>
                <a:lnTo>
                  <a:pt x="2966" y="1835"/>
                </a:lnTo>
                <a:lnTo>
                  <a:pt x="2990" y="1835"/>
                </a:lnTo>
                <a:lnTo>
                  <a:pt x="3014" y="1829"/>
                </a:lnTo>
              </a:path>
            </a:pathLst>
          </a:custGeom>
          <a:noFill/>
          <a:ln w="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616" name="Freeform 89"/>
          <p:cNvSpPr>
            <a:spLocks/>
          </p:cNvSpPr>
          <p:nvPr/>
        </p:nvSpPr>
        <p:spPr bwMode="auto">
          <a:xfrm>
            <a:off x="6129338" y="3292475"/>
            <a:ext cx="2382837" cy="2894013"/>
          </a:xfrm>
          <a:custGeom>
            <a:avLst/>
            <a:gdLst>
              <a:gd name="T0" fmla="*/ 2147483647 w 1501"/>
              <a:gd name="T1" fmla="*/ 2147483647 h 1823"/>
              <a:gd name="T2" fmla="*/ 2147483647 w 1501"/>
              <a:gd name="T3" fmla="*/ 2147483647 h 1823"/>
              <a:gd name="T4" fmla="*/ 2147483647 w 1501"/>
              <a:gd name="T5" fmla="*/ 2147483647 h 1823"/>
              <a:gd name="T6" fmla="*/ 2147483647 w 1501"/>
              <a:gd name="T7" fmla="*/ 2147483647 h 1823"/>
              <a:gd name="T8" fmla="*/ 2147483647 w 1501"/>
              <a:gd name="T9" fmla="*/ 2147483647 h 1823"/>
              <a:gd name="T10" fmla="*/ 2147483647 w 1501"/>
              <a:gd name="T11" fmla="*/ 2147483647 h 1823"/>
              <a:gd name="T12" fmla="*/ 2147483647 w 1501"/>
              <a:gd name="T13" fmla="*/ 2147483647 h 1823"/>
              <a:gd name="T14" fmla="*/ 2147483647 w 1501"/>
              <a:gd name="T15" fmla="*/ 2147483647 h 1823"/>
              <a:gd name="T16" fmla="*/ 2147483647 w 1501"/>
              <a:gd name="T17" fmla="*/ 2147483647 h 1823"/>
              <a:gd name="T18" fmla="*/ 2147483647 w 1501"/>
              <a:gd name="T19" fmla="*/ 2147483647 h 1823"/>
              <a:gd name="T20" fmla="*/ 2147483647 w 1501"/>
              <a:gd name="T21" fmla="*/ 2147483647 h 1823"/>
              <a:gd name="T22" fmla="*/ 2147483647 w 1501"/>
              <a:gd name="T23" fmla="*/ 2147483647 h 1823"/>
              <a:gd name="T24" fmla="*/ 2147483647 w 1501"/>
              <a:gd name="T25" fmla="*/ 2147483647 h 1823"/>
              <a:gd name="T26" fmla="*/ 2147483647 w 1501"/>
              <a:gd name="T27" fmla="*/ 2147483647 h 1823"/>
              <a:gd name="T28" fmla="*/ 2147483647 w 1501"/>
              <a:gd name="T29" fmla="*/ 2147483647 h 1823"/>
              <a:gd name="T30" fmla="*/ 2147483647 w 1501"/>
              <a:gd name="T31" fmla="*/ 2147483647 h 1823"/>
              <a:gd name="T32" fmla="*/ 2147483647 w 1501"/>
              <a:gd name="T33" fmla="*/ 2147483647 h 1823"/>
              <a:gd name="T34" fmla="*/ 2147483647 w 1501"/>
              <a:gd name="T35" fmla="*/ 2147483647 h 1823"/>
              <a:gd name="T36" fmla="*/ 2147483647 w 1501"/>
              <a:gd name="T37" fmla="*/ 2147483647 h 1823"/>
              <a:gd name="T38" fmla="*/ 2147483647 w 1501"/>
              <a:gd name="T39" fmla="*/ 2147483647 h 1823"/>
              <a:gd name="T40" fmla="*/ 2147483647 w 1501"/>
              <a:gd name="T41" fmla="*/ 2147483647 h 1823"/>
              <a:gd name="T42" fmla="*/ 2147483647 w 1501"/>
              <a:gd name="T43" fmla="*/ 2147483647 h 1823"/>
              <a:gd name="T44" fmla="*/ 2147483647 w 1501"/>
              <a:gd name="T45" fmla="*/ 2147483647 h 1823"/>
              <a:gd name="T46" fmla="*/ 2147483647 w 1501"/>
              <a:gd name="T47" fmla="*/ 2147483647 h 1823"/>
              <a:gd name="T48" fmla="*/ 2147483647 w 1501"/>
              <a:gd name="T49" fmla="*/ 2147483647 h 1823"/>
              <a:gd name="T50" fmla="*/ 2147483647 w 1501"/>
              <a:gd name="T51" fmla="*/ 2147483647 h 1823"/>
              <a:gd name="T52" fmla="*/ 2147483647 w 1501"/>
              <a:gd name="T53" fmla="*/ 2147483647 h 1823"/>
              <a:gd name="T54" fmla="*/ 2147483647 w 1501"/>
              <a:gd name="T55" fmla="*/ 2147483647 h 1823"/>
              <a:gd name="T56" fmla="*/ 2147483647 w 1501"/>
              <a:gd name="T57" fmla="*/ 2147483647 h 1823"/>
              <a:gd name="T58" fmla="*/ 2147483647 w 1501"/>
              <a:gd name="T59" fmla="*/ 2147483647 h 1823"/>
              <a:gd name="T60" fmla="*/ 2147483647 w 1501"/>
              <a:gd name="T61" fmla="*/ 2147483647 h 1823"/>
              <a:gd name="T62" fmla="*/ 2147483647 w 1501"/>
              <a:gd name="T63" fmla="*/ 0 h 1823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1501"/>
              <a:gd name="T97" fmla="*/ 0 h 1823"/>
              <a:gd name="T98" fmla="*/ 1501 w 1501"/>
              <a:gd name="T99" fmla="*/ 1823 h 1823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1501" h="1823">
                <a:moveTo>
                  <a:pt x="0" y="906"/>
                </a:moveTo>
                <a:lnTo>
                  <a:pt x="24" y="900"/>
                </a:lnTo>
                <a:lnTo>
                  <a:pt x="48" y="894"/>
                </a:lnTo>
                <a:lnTo>
                  <a:pt x="72" y="888"/>
                </a:lnTo>
                <a:lnTo>
                  <a:pt x="96" y="870"/>
                </a:lnTo>
                <a:lnTo>
                  <a:pt x="120" y="858"/>
                </a:lnTo>
                <a:lnTo>
                  <a:pt x="144" y="840"/>
                </a:lnTo>
                <a:lnTo>
                  <a:pt x="168" y="816"/>
                </a:lnTo>
                <a:lnTo>
                  <a:pt x="191" y="792"/>
                </a:lnTo>
                <a:lnTo>
                  <a:pt x="215" y="762"/>
                </a:lnTo>
                <a:lnTo>
                  <a:pt x="239" y="732"/>
                </a:lnTo>
                <a:lnTo>
                  <a:pt x="263" y="696"/>
                </a:lnTo>
                <a:lnTo>
                  <a:pt x="287" y="666"/>
                </a:lnTo>
                <a:lnTo>
                  <a:pt x="311" y="624"/>
                </a:lnTo>
                <a:lnTo>
                  <a:pt x="335" y="588"/>
                </a:lnTo>
                <a:lnTo>
                  <a:pt x="359" y="552"/>
                </a:lnTo>
                <a:lnTo>
                  <a:pt x="383" y="510"/>
                </a:lnTo>
                <a:lnTo>
                  <a:pt x="407" y="474"/>
                </a:lnTo>
                <a:lnTo>
                  <a:pt x="431" y="438"/>
                </a:lnTo>
                <a:lnTo>
                  <a:pt x="455" y="408"/>
                </a:lnTo>
                <a:lnTo>
                  <a:pt x="478" y="378"/>
                </a:lnTo>
                <a:lnTo>
                  <a:pt x="502" y="348"/>
                </a:lnTo>
                <a:lnTo>
                  <a:pt x="526" y="330"/>
                </a:lnTo>
                <a:lnTo>
                  <a:pt x="550" y="312"/>
                </a:lnTo>
                <a:lnTo>
                  <a:pt x="574" y="300"/>
                </a:lnTo>
                <a:lnTo>
                  <a:pt x="598" y="294"/>
                </a:lnTo>
                <a:lnTo>
                  <a:pt x="622" y="294"/>
                </a:lnTo>
                <a:lnTo>
                  <a:pt x="646" y="300"/>
                </a:lnTo>
                <a:lnTo>
                  <a:pt x="670" y="312"/>
                </a:lnTo>
                <a:lnTo>
                  <a:pt x="694" y="330"/>
                </a:lnTo>
                <a:lnTo>
                  <a:pt x="712" y="348"/>
                </a:lnTo>
                <a:lnTo>
                  <a:pt x="736" y="372"/>
                </a:lnTo>
                <a:lnTo>
                  <a:pt x="760" y="396"/>
                </a:lnTo>
                <a:lnTo>
                  <a:pt x="783" y="426"/>
                </a:lnTo>
                <a:lnTo>
                  <a:pt x="807" y="450"/>
                </a:lnTo>
                <a:lnTo>
                  <a:pt x="831" y="468"/>
                </a:lnTo>
                <a:lnTo>
                  <a:pt x="855" y="486"/>
                </a:lnTo>
                <a:lnTo>
                  <a:pt x="879" y="498"/>
                </a:lnTo>
                <a:lnTo>
                  <a:pt x="903" y="498"/>
                </a:lnTo>
                <a:lnTo>
                  <a:pt x="927" y="492"/>
                </a:lnTo>
                <a:lnTo>
                  <a:pt x="951" y="468"/>
                </a:lnTo>
                <a:lnTo>
                  <a:pt x="975" y="438"/>
                </a:lnTo>
                <a:lnTo>
                  <a:pt x="999" y="396"/>
                </a:lnTo>
                <a:lnTo>
                  <a:pt x="1023" y="348"/>
                </a:lnTo>
                <a:lnTo>
                  <a:pt x="1047" y="288"/>
                </a:lnTo>
                <a:lnTo>
                  <a:pt x="1070" y="222"/>
                </a:lnTo>
                <a:lnTo>
                  <a:pt x="1094" y="156"/>
                </a:lnTo>
                <a:lnTo>
                  <a:pt x="1118" y="96"/>
                </a:lnTo>
                <a:lnTo>
                  <a:pt x="1142" y="48"/>
                </a:lnTo>
                <a:lnTo>
                  <a:pt x="1166" y="18"/>
                </a:lnTo>
                <a:lnTo>
                  <a:pt x="1190" y="18"/>
                </a:lnTo>
                <a:lnTo>
                  <a:pt x="1214" y="48"/>
                </a:lnTo>
                <a:lnTo>
                  <a:pt x="1238" y="126"/>
                </a:lnTo>
                <a:lnTo>
                  <a:pt x="1262" y="246"/>
                </a:lnTo>
                <a:lnTo>
                  <a:pt x="1286" y="426"/>
                </a:lnTo>
                <a:lnTo>
                  <a:pt x="1310" y="654"/>
                </a:lnTo>
                <a:lnTo>
                  <a:pt x="1334" y="929"/>
                </a:lnTo>
                <a:lnTo>
                  <a:pt x="1357" y="1223"/>
                </a:lnTo>
                <a:lnTo>
                  <a:pt x="1381" y="1505"/>
                </a:lnTo>
                <a:lnTo>
                  <a:pt x="1405" y="1733"/>
                </a:lnTo>
                <a:lnTo>
                  <a:pt x="1429" y="1823"/>
                </a:lnTo>
                <a:lnTo>
                  <a:pt x="1453" y="1667"/>
                </a:lnTo>
                <a:lnTo>
                  <a:pt x="1477" y="1127"/>
                </a:lnTo>
                <a:lnTo>
                  <a:pt x="1501" y="0"/>
                </a:lnTo>
              </a:path>
            </a:pathLst>
          </a:custGeom>
          <a:noFill/>
          <a:ln w="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618" name="Text Box 91"/>
          <p:cNvSpPr txBox="1">
            <a:spLocks noChangeArrowheads="1"/>
          </p:cNvSpPr>
          <p:nvPr/>
        </p:nvSpPr>
        <p:spPr bwMode="auto">
          <a:xfrm>
            <a:off x="1747678" y="2343150"/>
            <a:ext cx="2929257" cy="461665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>
                <a:solidFill>
                  <a:srgbClr val="3333FF"/>
                </a:solidFill>
                <a:latin typeface="Calibri"/>
                <a:cs typeface="Calibri"/>
              </a:rPr>
              <a:t>Degree 15 polynomial</a:t>
            </a:r>
          </a:p>
        </p:txBody>
      </p:sp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Overfitting</a:t>
            </a:r>
            <a:endParaRPr lang="en-US" dirty="0"/>
          </a:p>
        </p:txBody>
      </p:sp>
      <p:pic>
        <p:nvPicPr>
          <p:cNvPr id="20481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915400" y="1800531"/>
            <a:ext cx="3057525" cy="45713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615" grpId="0" animBg="1"/>
      <p:bldP spid="22616" grpId="0" animBg="1"/>
      <p:bldP spid="2261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Example: Overfitting</a:t>
            </a:r>
          </a:p>
        </p:txBody>
      </p:sp>
      <p:grpSp>
        <p:nvGrpSpPr>
          <p:cNvPr id="23556" name="Group 4"/>
          <p:cNvGrpSpPr>
            <a:grpSpLocks/>
          </p:cNvGrpSpPr>
          <p:nvPr/>
        </p:nvGrpSpPr>
        <p:grpSpPr bwMode="auto">
          <a:xfrm>
            <a:off x="3352800" y="2667000"/>
            <a:ext cx="2438400" cy="2438400"/>
            <a:chOff x="3168" y="1584"/>
            <a:chExt cx="1536" cy="1536"/>
          </a:xfrm>
        </p:grpSpPr>
        <p:sp>
          <p:nvSpPr>
            <p:cNvPr id="23586" name="Rectangle 5"/>
            <p:cNvSpPr>
              <a:spLocks noChangeArrowheads="1"/>
            </p:cNvSpPr>
            <p:nvPr/>
          </p:nvSpPr>
          <p:spPr bwMode="auto">
            <a:xfrm>
              <a:off x="3168" y="1584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87" name="Rectangle 6"/>
            <p:cNvSpPr>
              <a:spLocks noChangeArrowheads="1"/>
            </p:cNvSpPr>
            <p:nvPr/>
          </p:nvSpPr>
          <p:spPr bwMode="auto">
            <a:xfrm>
              <a:off x="3360" y="1584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88" name="Rectangle 7"/>
            <p:cNvSpPr>
              <a:spLocks noChangeArrowheads="1"/>
            </p:cNvSpPr>
            <p:nvPr/>
          </p:nvSpPr>
          <p:spPr bwMode="auto">
            <a:xfrm>
              <a:off x="3168" y="1776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89" name="Rectangle 8"/>
            <p:cNvSpPr>
              <a:spLocks noChangeArrowheads="1"/>
            </p:cNvSpPr>
            <p:nvPr/>
          </p:nvSpPr>
          <p:spPr bwMode="auto">
            <a:xfrm>
              <a:off x="3360" y="1776"/>
              <a:ext cx="192" cy="192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90" name="Rectangle 9"/>
            <p:cNvSpPr>
              <a:spLocks noChangeArrowheads="1"/>
            </p:cNvSpPr>
            <p:nvPr/>
          </p:nvSpPr>
          <p:spPr bwMode="auto">
            <a:xfrm>
              <a:off x="3552" y="1584"/>
              <a:ext cx="192" cy="192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91" name="Rectangle 10"/>
            <p:cNvSpPr>
              <a:spLocks noChangeArrowheads="1"/>
            </p:cNvSpPr>
            <p:nvPr/>
          </p:nvSpPr>
          <p:spPr bwMode="auto">
            <a:xfrm>
              <a:off x="3744" y="1584"/>
              <a:ext cx="192" cy="192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92" name="Rectangle 11"/>
            <p:cNvSpPr>
              <a:spLocks noChangeArrowheads="1"/>
            </p:cNvSpPr>
            <p:nvPr/>
          </p:nvSpPr>
          <p:spPr bwMode="auto">
            <a:xfrm>
              <a:off x="3552" y="1776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93" name="Rectangle 12"/>
            <p:cNvSpPr>
              <a:spLocks noChangeArrowheads="1"/>
            </p:cNvSpPr>
            <p:nvPr/>
          </p:nvSpPr>
          <p:spPr bwMode="auto">
            <a:xfrm>
              <a:off x="3744" y="1776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94" name="Rectangle 13"/>
            <p:cNvSpPr>
              <a:spLocks noChangeArrowheads="1"/>
            </p:cNvSpPr>
            <p:nvPr/>
          </p:nvSpPr>
          <p:spPr bwMode="auto">
            <a:xfrm>
              <a:off x="3168" y="1968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95" name="Rectangle 14"/>
            <p:cNvSpPr>
              <a:spLocks noChangeArrowheads="1"/>
            </p:cNvSpPr>
            <p:nvPr/>
          </p:nvSpPr>
          <p:spPr bwMode="auto">
            <a:xfrm>
              <a:off x="3360" y="1968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96" name="Rectangle 15"/>
            <p:cNvSpPr>
              <a:spLocks noChangeArrowheads="1"/>
            </p:cNvSpPr>
            <p:nvPr/>
          </p:nvSpPr>
          <p:spPr bwMode="auto">
            <a:xfrm>
              <a:off x="3168" y="2160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97" name="Rectangle 16"/>
            <p:cNvSpPr>
              <a:spLocks noChangeArrowheads="1"/>
            </p:cNvSpPr>
            <p:nvPr/>
          </p:nvSpPr>
          <p:spPr bwMode="auto">
            <a:xfrm>
              <a:off x="3360" y="2160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98" name="Rectangle 17"/>
            <p:cNvSpPr>
              <a:spLocks noChangeArrowheads="1"/>
            </p:cNvSpPr>
            <p:nvPr/>
          </p:nvSpPr>
          <p:spPr bwMode="auto">
            <a:xfrm>
              <a:off x="3552" y="1968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99" name="Rectangle 18"/>
            <p:cNvSpPr>
              <a:spLocks noChangeArrowheads="1"/>
            </p:cNvSpPr>
            <p:nvPr/>
          </p:nvSpPr>
          <p:spPr bwMode="auto">
            <a:xfrm>
              <a:off x="3744" y="1968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00" name="Rectangle 19"/>
            <p:cNvSpPr>
              <a:spLocks noChangeArrowheads="1"/>
            </p:cNvSpPr>
            <p:nvPr/>
          </p:nvSpPr>
          <p:spPr bwMode="auto">
            <a:xfrm>
              <a:off x="3552" y="2160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01" name="Rectangle 20"/>
            <p:cNvSpPr>
              <a:spLocks noChangeArrowheads="1"/>
            </p:cNvSpPr>
            <p:nvPr/>
          </p:nvSpPr>
          <p:spPr bwMode="auto">
            <a:xfrm>
              <a:off x="3744" y="2160"/>
              <a:ext cx="192" cy="192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02" name="Rectangle 21"/>
            <p:cNvSpPr>
              <a:spLocks noChangeArrowheads="1"/>
            </p:cNvSpPr>
            <p:nvPr/>
          </p:nvSpPr>
          <p:spPr bwMode="auto">
            <a:xfrm>
              <a:off x="3936" y="1584"/>
              <a:ext cx="192" cy="192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03" name="Rectangle 22"/>
            <p:cNvSpPr>
              <a:spLocks noChangeArrowheads="1"/>
            </p:cNvSpPr>
            <p:nvPr/>
          </p:nvSpPr>
          <p:spPr bwMode="auto">
            <a:xfrm>
              <a:off x="4128" y="1584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04" name="Rectangle 23"/>
            <p:cNvSpPr>
              <a:spLocks noChangeArrowheads="1"/>
            </p:cNvSpPr>
            <p:nvPr/>
          </p:nvSpPr>
          <p:spPr bwMode="auto">
            <a:xfrm>
              <a:off x="3936" y="1776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05" name="Rectangle 24"/>
            <p:cNvSpPr>
              <a:spLocks noChangeArrowheads="1"/>
            </p:cNvSpPr>
            <p:nvPr/>
          </p:nvSpPr>
          <p:spPr bwMode="auto">
            <a:xfrm>
              <a:off x="4128" y="1776"/>
              <a:ext cx="192" cy="192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06" name="Rectangle 25"/>
            <p:cNvSpPr>
              <a:spLocks noChangeArrowheads="1"/>
            </p:cNvSpPr>
            <p:nvPr/>
          </p:nvSpPr>
          <p:spPr bwMode="auto">
            <a:xfrm>
              <a:off x="4320" y="1584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07" name="Rectangle 26"/>
            <p:cNvSpPr>
              <a:spLocks noChangeArrowheads="1"/>
            </p:cNvSpPr>
            <p:nvPr/>
          </p:nvSpPr>
          <p:spPr bwMode="auto">
            <a:xfrm>
              <a:off x="4512" y="1584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08" name="Rectangle 27"/>
            <p:cNvSpPr>
              <a:spLocks noChangeArrowheads="1"/>
            </p:cNvSpPr>
            <p:nvPr/>
          </p:nvSpPr>
          <p:spPr bwMode="auto">
            <a:xfrm>
              <a:off x="4320" y="1776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09" name="Rectangle 28"/>
            <p:cNvSpPr>
              <a:spLocks noChangeArrowheads="1"/>
            </p:cNvSpPr>
            <p:nvPr/>
          </p:nvSpPr>
          <p:spPr bwMode="auto">
            <a:xfrm>
              <a:off x="4512" y="1776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10" name="Rectangle 29"/>
            <p:cNvSpPr>
              <a:spLocks noChangeArrowheads="1"/>
            </p:cNvSpPr>
            <p:nvPr/>
          </p:nvSpPr>
          <p:spPr bwMode="auto">
            <a:xfrm>
              <a:off x="3936" y="1968"/>
              <a:ext cx="192" cy="192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11" name="Rectangle 30"/>
            <p:cNvSpPr>
              <a:spLocks noChangeArrowheads="1"/>
            </p:cNvSpPr>
            <p:nvPr/>
          </p:nvSpPr>
          <p:spPr bwMode="auto">
            <a:xfrm>
              <a:off x="4128" y="1968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12" name="Rectangle 31"/>
            <p:cNvSpPr>
              <a:spLocks noChangeArrowheads="1"/>
            </p:cNvSpPr>
            <p:nvPr/>
          </p:nvSpPr>
          <p:spPr bwMode="auto">
            <a:xfrm>
              <a:off x="3936" y="2160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13" name="Rectangle 32"/>
            <p:cNvSpPr>
              <a:spLocks noChangeArrowheads="1"/>
            </p:cNvSpPr>
            <p:nvPr/>
          </p:nvSpPr>
          <p:spPr bwMode="auto">
            <a:xfrm>
              <a:off x="4128" y="2160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14" name="Rectangle 33"/>
            <p:cNvSpPr>
              <a:spLocks noChangeArrowheads="1"/>
            </p:cNvSpPr>
            <p:nvPr/>
          </p:nvSpPr>
          <p:spPr bwMode="auto">
            <a:xfrm>
              <a:off x="4320" y="1968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15" name="Rectangle 34"/>
            <p:cNvSpPr>
              <a:spLocks noChangeArrowheads="1"/>
            </p:cNvSpPr>
            <p:nvPr/>
          </p:nvSpPr>
          <p:spPr bwMode="auto">
            <a:xfrm>
              <a:off x="4512" y="1968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16" name="Rectangle 35"/>
            <p:cNvSpPr>
              <a:spLocks noChangeArrowheads="1"/>
            </p:cNvSpPr>
            <p:nvPr/>
          </p:nvSpPr>
          <p:spPr bwMode="auto">
            <a:xfrm>
              <a:off x="4320" y="2160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17" name="Rectangle 36"/>
            <p:cNvSpPr>
              <a:spLocks noChangeArrowheads="1"/>
            </p:cNvSpPr>
            <p:nvPr/>
          </p:nvSpPr>
          <p:spPr bwMode="auto">
            <a:xfrm>
              <a:off x="4512" y="2160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18" name="Rectangle 37"/>
            <p:cNvSpPr>
              <a:spLocks noChangeArrowheads="1"/>
            </p:cNvSpPr>
            <p:nvPr/>
          </p:nvSpPr>
          <p:spPr bwMode="auto">
            <a:xfrm>
              <a:off x="3168" y="2352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19" name="Rectangle 38"/>
            <p:cNvSpPr>
              <a:spLocks noChangeArrowheads="1"/>
            </p:cNvSpPr>
            <p:nvPr/>
          </p:nvSpPr>
          <p:spPr bwMode="auto">
            <a:xfrm>
              <a:off x="3360" y="2352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20" name="Rectangle 39"/>
            <p:cNvSpPr>
              <a:spLocks noChangeArrowheads="1"/>
            </p:cNvSpPr>
            <p:nvPr/>
          </p:nvSpPr>
          <p:spPr bwMode="auto">
            <a:xfrm>
              <a:off x="3168" y="2544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21" name="Rectangle 40"/>
            <p:cNvSpPr>
              <a:spLocks noChangeArrowheads="1"/>
            </p:cNvSpPr>
            <p:nvPr/>
          </p:nvSpPr>
          <p:spPr bwMode="auto">
            <a:xfrm>
              <a:off x="3360" y="2544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22" name="Rectangle 41"/>
            <p:cNvSpPr>
              <a:spLocks noChangeArrowheads="1"/>
            </p:cNvSpPr>
            <p:nvPr/>
          </p:nvSpPr>
          <p:spPr bwMode="auto">
            <a:xfrm>
              <a:off x="3552" y="2352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23" name="Rectangle 42"/>
            <p:cNvSpPr>
              <a:spLocks noChangeArrowheads="1"/>
            </p:cNvSpPr>
            <p:nvPr/>
          </p:nvSpPr>
          <p:spPr bwMode="auto">
            <a:xfrm>
              <a:off x="3744" y="2352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24" name="Rectangle 43"/>
            <p:cNvSpPr>
              <a:spLocks noChangeArrowheads="1"/>
            </p:cNvSpPr>
            <p:nvPr/>
          </p:nvSpPr>
          <p:spPr bwMode="auto">
            <a:xfrm>
              <a:off x="3552" y="2544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25" name="Rectangle 44"/>
            <p:cNvSpPr>
              <a:spLocks noChangeArrowheads="1"/>
            </p:cNvSpPr>
            <p:nvPr/>
          </p:nvSpPr>
          <p:spPr bwMode="auto">
            <a:xfrm>
              <a:off x="3744" y="2544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26" name="Rectangle 45"/>
            <p:cNvSpPr>
              <a:spLocks noChangeArrowheads="1"/>
            </p:cNvSpPr>
            <p:nvPr/>
          </p:nvSpPr>
          <p:spPr bwMode="auto">
            <a:xfrm>
              <a:off x="3168" y="2736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27" name="Rectangle 46"/>
            <p:cNvSpPr>
              <a:spLocks noChangeArrowheads="1"/>
            </p:cNvSpPr>
            <p:nvPr/>
          </p:nvSpPr>
          <p:spPr bwMode="auto">
            <a:xfrm>
              <a:off x="3360" y="2736"/>
              <a:ext cx="192" cy="192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28" name="Rectangle 47"/>
            <p:cNvSpPr>
              <a:spLocks noChangeArrowheads="1"/>
            </p:cNvSpPr>
            <p:nvPr/>
          </p:nvSpPr>
          <p:spPr bwMode="auto">
            <a:xfrm>
              <a:off x="3168" y="2928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29" name="Rectangle 48"/>
            <p:cNvSpPr>
              <a:spLocks noChangeArrowheads="1"/>
            </p:cNvSpPr>
            <p:nvPr/>
          </p:nvSpPr>
          <p:spPr bwMode="auto">
            <a:xfrm>
              <a:off x="3360" y="2928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30" name="Rectangle 49"/>
            <p:cNvSpPr>
              <a:spLocks noChangeArrowheads="1"/>
            </p:cNvSpPr>
            <p:nvPr/>
          </p:nvSpPr>
          <p:spPr bwMode="auto">
            <a:xfrm>
              <a:off x="3552" y="2736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31" name="Rectangle 50"/>
            <p:cNvSpPr>
              <a:spLocks noChangeArrowheads="1"/>
            </p:cNvSpPr>
            <p:nvPr/>
          </p:nvSpPr>
          <p:spPr bwMode="auto">
            <a:xfrm>
              <a:off x="3744" y="2736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32" name="Rectangle 51"/>
            <p:cNvSpPr>
              <a:spLocks noChangeArrowheads="1"/>
            </p:cNvSpPr>
            <p:nvPr/>
          </p:nvSpPr>
          <p:spPr bwMode="auto">
            <a:xfrm>
              <a:off x="3552" y="2928"/>
              <a:ext cx="192" cy="192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33" name="Rectangle 52"/>
            <p:cNvSpPr>
              <a:spLocks noChangeArrowheads="1"/>
            </p:cNvSpPr>
            <p:nvPr/>
          </p:nvSpPr>
          <p:spPr bwMode="auto">
            <a:xfrm>
              <a:off x="3744" y="2928"/>
              <a:ext cx="192" cy="192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34" name="Rectangle 53"/>
            <p:cNvSpPr>
              <a:spLocks noChangeArrowheads="1"/>
            </p:cNvSpPr>
            <p:nvPr/>
          </p:nvSpPr>
          <p:spPr bwMode="auto">
            <a:xfrm>
              <a:off x="3936" y="2352"/>
              <a:ext cx="192" cy="192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35" name="Rectangle 54"/>
            <p:cNvSpPr>
              <a:spLocks noChangeArrowheads="1"/>
            </p:cNvSpPr>
            <p:nvPr/>
          </p:nvSpPr>
          <p:spPr bwMode="auto">
            <a:xfrm>
              <a:off x="4128" y="2352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36" name="Rectangle 55"/>
            <p:cNvSpPr>
              <a:spLocks noChangeArrowheads="1"/>
            </p:cNvSpPr>
            <p:nvPr/>
          </p:nvSpPr>
          <p:spPr bwMode="auto">
            <a:xfrm>
              <a:off x="3936" y="2544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37" name="Rectangle 56"/>
            <p:cNvSpPr>
              <a:spLocks noChangeArrowheads="1"/>
            </p:cNvSpPr>
            <p:nvPr/>
          </p:nvSpPr>
          <p:spPr bwMode="auto">
            <a:xfrm>
              <a:off x="4128" y="2544"/>
              <a:ext cx="192" cy="192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38" name="Rectangle 57"/>
            <p:cNvSpPr>
              <a:spLocks noChangeArrowheads="1"/>
            </p:cNvSpPr>
            <p:nvPr/>
          </p:nvSpPr>
          <p:spPr bwMode="auto">
            <a:xfrm>
              <a:off x="4320" y="2352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39" name="Rectangle 58"/>
            <p:cNvSpPr>
              <a:spLocks noChangeArrowheads="1"/>
            </p:cNvSpPr>
            <p:nvPr/>
          </p:nvSpPr>
          <p:spPr bwMode="auto">
            <a:xfrm>
              <a:off x="4512" y="2352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40" name="Rectangle 59"/>
            <p:cNvSpPr>
              <a:spLocks noChangeArrowheads="1"/>
            </p:cNvSpPr>
            <p:nvPr/>
          </p:nvSpPr>
          <p:spPr bwMode="auto">
            <a:xfrm>
              <a:off x="4320" y="2544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41" name="Rectangle 60"/>
            <p:cNvSpPr>
              <a:spLocks noChangeArrowheads="1"/>
            </p:cNvSpPr>
            <p:nvPr/>
          </p:nvSpPr>
          <p:spPr bwMode="auto">
            <a:xfrm>
              <a:off x="4512" y="2544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42" name="Rectangle 61"/>
            <p:cNvSpPr>
              <a:spLocks noChangeArrowheads="1"/>
            </p:cNvSpPr>
            <p:nvPr/>
          </p:nvSpPr>
          <p:spPr bwMode="auto">
            <a:xfrm>
              <a:off x="3936" y="2736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43" name="Rectangle 62"/>
            <p:cNvSpPr>
              <a:spLocks noChangeArrowheads="1"/>
            </p:cNvSpPr>
            <p:nvPr/>
          </p:nvSpPr>
          <p:spPr bwMode="auto">
            <a:xfrm>
              <a:off x="4128" y="2736"/>
              <a:ext cx="192" cy="192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44" name="Rectangle 63"/>
            <p:cNvSpPr>
              <a:spLocks noChangeArrowheads="1"/>
            </p:cNvSpPr>
            <p:nvPr/>
          </p:nvSpPr>
          <p:spPr bwMode="auto">
            <a:xfrm>
              <a:off x="3936" y="2928"/>
              <a:ext cx="192" cy="192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45" name="Rectangle 64"/>
            <p:cNvSpPr>
              <a:spLocks noChangeArrowheads="1"/>
            </p:cNvSpPr>
            <p:nvPr/>
          </p:nvSpPr>
          <p:spPr bwMode="auto">
            <a:xfrm>
              <a:off x="4128" y="2928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46" name="Rectangle 65"/>
            <p:cNvSpPr>
              <a:spLocks noChangeArrowheads="1"/>
            </p:cNvSpPr>
            <p:nvPr/>
          </p:nvSpPr>
          <p:spPr bwMode="auto">
            <a:xfrm>
              <a:off x="4320" y="2736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47" name="Rectangle 66"/>
            <p:cNvSpPr>
              <a:spLocks noChangeArrowheads="1"/>
            </p:cNvSpPr>
            <p:nvPr/>
          </p:nvSpPr>
          <p:spPr bwMode="auto">
            <a:xfrm>
              <a:off x="4512" y="2736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48" name="Rectangle 67"/>
            <p:cNvSpPr>
              <a:spLocks noChangeArrowheads="1"/>
            </p:cNvSpPr>
            <p:nvPr/>
          </p:nvSpPr>
          <p:spPr bwMode="auto">
            <a:xfrm>
              <a:off x="4320" y="2928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49" name="Rectangle 68"/>
            <p:cNvSpPr>
              <a:spLocks noChangeArrowheads="1"/>
            </p:cNvSpPr>
            <p:nvPr/>
          </p:nvSpPr>
          <p:spPr bwMode="auto">
            <a:xfrm>
              <a:off x="4512" y="2928"/>
              <a:ext cx="192" cy="192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23557" name="Picture 184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66713" y="1758950"/>
            <a:ext cx="1995487" cy="21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8" name="Picture 186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615113" y="1752600"/>
            <a:ext cx="1995487" cy="21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218"/>
          <p:cNvGrpSpPr>
            <a:grpSpLocks/>
          </p:cNvGrpSpPr>
          <p:nvPr/>
        </p:nvGrpSpPr>
        <p:grpSpPr bwMode="auto">
          <a:xfrm>
            <a:off x="420688" y="2971800"/>
            <a:ext cx="8221662" cy="304800"/>
            <a:chOff x="265" y="1872"/>
            <a:chExt cx="5179" cy="192"/>
          </a:xfrm>
        </p:grpSpPr>
        <p:sp>
          <p:nvSpPr>
            <p:cNvPr id="23581" name="Line 106"/>
            <p:cNvSpPr>
              <a:spLocks noChangeShapeType="1"/>
            </p:cNvSpPr>
            <p:nvPr/>
          </p:nvSpPr>
          <p:spPr bwMode="auto">
            <a:xfrm>
              <a:off x="1680" y="1968"/>
              <a:ext cx="62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82" name="Rectangle 107"/>
            <p:cNvSpPr>
              <a:spLocks noChangeArrowheads="1"/>
            </p:cNvSpPr>
            <p:nvPr/>
          </p:nvSpPr>
          <p:spPr bwMode="auto">
            <a:xfrm>
              <a:off x="2304" y="1872"/>
              <a:ext cx="192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23583" name="Picture 202" descr="txp_fig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265" y="1920"/>
              <a:ext cx="1278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584" name="Picture 209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4166" y="1920"/>
              <a:ext cx="1278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585" name="Line 214"/>
            <p:cNvSpPr>
              <a:spLocks noChangeShapeType="1"/>
            </p:cNvSpPr>
            <p:nvPr/>
          </p:nvSpPr>
          <p:spPr bwMode="auto">
            <a:xfrm>
              <a:off x="2496" y="1968"/>
              <a:ext cx="158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219"/>
          <p:cNvGrpSpPr>
            <a:grpSpLocks/>
          </p:cNvGrpSpPr>
          <p:nvPr/>
        </p:nvGrpSpPr>
        <p:grpSpPr bwMode="auto">
          <a:xfrm>
            <a:off x="420688" y="3581400"/>
            <a:ext cx="8204200" cy="304800"/>
            <a:chOff x="265" y="2256"/>
            <a:chExt cx="5168" cy="192"/>
          </a:xfrm>
        </p:grpSpPr>
        <p:sp>
          <p:nvSpPr>
            <p:cNvPr id="23576" name="Line 105"/>
            <p:cNvSpPr>
              <a:spLocks noChangeShapeType="1"/>
            </p:cNvSpPr>
            <p:nvPr/>
          </p:nvSpPr>
          <p:spPr bwMode="auto">
            <a:xfrm flipH="1">
              <a:off x="1680" y="2352"/>
              <a:ext cx="100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77" name="Rectangle 108"/>
            <p:cNvSpPr>
              <a:spLocks noChangeArrowheads="1"/>
            </p:cNvSpPr>
            <p:nvPr/>
          </p:nvSpPr>
          <p:spPr bwMode="auto">
            <a:xfrm>
              <a:off x="2688" y="2256"/>
              <a:ext cx="192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23578" name="Picture 201" descr="txp_fig"/>
            <p:cNvPicPr>
              <a:picLocks noChangeAspect="1" noChangeArrowheads="1"/>
            </p:cNvPicPr>
            <p:nvPr>
              <p:custDataLst>
                <p:tags r:id="rId9"/>
              </p:custDataLst>
            </p:nvPr>
          </p:nvPicPr>
          <p:blipFill>
            <a:blip r:embed="rId18" cstate="print"/>
            <a:srcRect/>
            <a:stretch>
              <a:fillRect/>
            </a:stretch>
          </p:blipFill>
          <p:spPr bwMode="auto">
            <a:xfrm>
              <a:off x="265" y="2304"/>
              <a:ext cx="1271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579" name="Picture 211" descr="txp_fig"/>
            <p:cNvPicPr>
              <a:picLocks noChangeAspect="1" noChangeArrowheads="1"/>
            </p:cNvPicPr>
            <p:nvPr>
              <p:custDataLst>
                <p:tags r:id="rId10"/>
              </p:custDataLst>
            </p:nvPr>
          </p:nvPicPr>
          <p:blipFill>
            <a:blip r:embed="rId19" cstate="print"/>
            <a:srcRect/>
            <a:stretch>
              <a:fillRect/>
            </a:stretch>
          </p:blipFill>
          <p:spPr bwMode="auto">
            <a:xfrm>
              <a:off x="4155" y="2304"/>
              <a:ext cx="1278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580" name="Line 215"/>
            <p:cNvSpPr>
              <a:spLocks noChangeShapeType="1"/>
            </p:cNvSpPr>
            <p:nvPr/>
          </p:nvSpPr>
          <p:spPr bwMode="auto">
            <a:xfrm flipH="1">
              <a:off x="2880" y="2352"/>
              <a:ext cx="12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5609" name="Text Box 222"/>
          <p:cNvSpPr txBox="1">
            <a:spLocks noChangeArrowheads="1"/>
          </p:cNvSpPr>
          <p:nvPr/>
        </p:nvSpPr>
        <p:spPr bwMode="auto">
          <a:xfrm>
            <a:off x="3886200" y="5791200"/>
            <a:ext cx="2209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i="1" dirty="0">
                <a:latin typeface="Calibri"/>
                <a:cs typeface="Calibri"/>
              </a:rPr>
              <a:t>2 wins!!</a:t>
            </a:r>
          </a:p>
        </p:txBody>
      </p:sp>
      <p:grpSp>
        <p:nvGrpSpPr>
          <p:cNvPr id="5" name="Group 225"/>
          <p:cNvGrpSpPr>
            <a:grpSpLocks/>
          </p:cNvGrpSpPr>
          <p:nvPr/>
        </p:nvGrpSpPr>
        <p:grpSpPr bwMode="auto">
          <a:xfrm>
            <a:off x="385763" y="4191000"/>
            <a:ext cx="8250237" cy="304800"/>
            <a:chOff x="243" y="2640"/>
            <a:chExt cx="5197" cy="192"/>
          </a:xfrm>
        </p:grpSpPr>
        <p:sp>
          <p:nvSpPr>
            <p:cNvPr id="23571" name="Rectangle 188"/>
            <p:cNvSpPr>
              <a:spLocks noChangeArrowheads="1"/>
            </p:cNvSpPr>
            <p:nvPr/>
          </p:nvSpPr>
          <p:spPr bwMode="auto">
            <a:xfrm>
              <a:off x="2496" y="2640"/>
              <a:ext cx="192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72" name="Line 189"/>
            <p:cNvSpPr>
              <a:spLocks noChangeShapeType="1"/>
            </p:cNvSpPr>
            <p:nvPr/>
          </p:nvSpPr>
          <p:spPr bwMode="auto">
            <a:xfrm flipH="1">
              <a:off x="1680" y="2736"/>
              <a:ext cx="81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23573" name="Picture 200" descr="txp_fig"/>
            <p:cNvPicPr>
              <a:picLocks noChangeAspect="1" noChangeArrowheads="1"/>
            </p:cNvPicPr>
            <p:nvPr>
              <p:custDataLst>
                <p:tags r:id="rId7"/>
              </p:custDataLst>
            </p:nvPr>
          </p:nvPicPr>
          <p:blipFill>
            <a:blip r:embed="rId20" cstate="print"/>
            <a:srcRect/>
            <a:stretch>
              <a:fillRect/>
            </a:stretch>
          </p:blipFill>
          <p:spPr bwMode="auto">
            <a:xfrm>
              <a:off x="243" y="2688"/>
              <a:ext cx="1298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574" name="Line 216"/>
            <p:cNvSpPr>
              <a:spLocks noChangeShapeType="1"/>
            </p:cNvSpPr>
            <p:nvPr/>
          </p:nvSpPr>
          <p:spPr bwMode="auto">
            <a:xfrm flipH="1">
              <a:off x="2688" y="2736"/>
              <a:ext cx="139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23575" name="Picture 223" descr="txp_fig"/>
            <p:cNvPicPr>
              <a:picLocks noChangeAspect="1" noChangeArrowheads="1"/>
            </p:cNvPicPr>
            <p:nvPr>
              <p:custDataLst>
                <p:tags r:id="rId8"/>
              </p:custDataLst>
            </p:nvPr>
          </p:nvPicPr>
          <p:blipFill>
            <a:blip r:embed="rId21" cstate="print"/>
            <a:srcRect/>
            <a:stretch>
              <a:fillRect/>
            </a:stretch>
          </p:blipFill>
          <p:spPr bwMode="auto">
            <a:xfrm>
              <a:off x="4135" y="2688"/>
              <a:ext cx="1305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6" name="Group 226"/>
          <p:cNvGrpSpPr>
            <a:grpSpLocks/>
          </p:cNvGrpSpPr>
          <p:nvPr/>
        </p:nvGrpSpPr>
        <p:grpSpPr bwMode="auto">
          <a:xfrm>
            <a:off x="325438" y="4800600"/>
            <a:ext cx="8286750" cy="304800"/>
            <a:chOff x="205" y="3024"/>
            <a:chExt cx="5220" cy="192"/>
          </a:xfrm>
        </p:grpSpPr>
        <p:sp>
          <p:nvSpPr>
            <p:cNvPr id="23566" name="Rectangle 187"/>
            <p:cNvSpPr>
              <a:spLocks noChangeArrowheads="1"/>
            </p:cNvSpPr>
            <p:nvPr/>
          </p:nvSpPr>
          <p:spPr bwMode="auto">
            <a:xfrm>
              <a:off x="3456" y="3024"/>
              <a:ext cx="192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67" name="Line 190"/>
            <p:cNvSpPr>
              <a:spLocks noChangeShapeType="1"/>
            </p:cNvSpPr>
            <p:nvPr/>
          </p:nvSpPr>
          <p:spPr bwMode="auto">
            <a:xfrm flipH="1" flipV="1">
              <a:off x="1680" y="3120"/>
              <a:ext cx="177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23568" name="Picture 204" descr="txp_fig"/>
            <p:cNvPicPr>
              <a:picLocks noChangeAspect="1" noChangeArrowheads="1"/>
            </p:cNvPicPr>
            <p:nvPr>
              <p:custDataLst>
                <p:tags r:id="rId5"/>
              </p:custDataLst>
            </p:nvPr>
          </p:nvPicPr>
          <p:blipFill>
            <a:blip r:embed="rId22" cstate="print"/>
            <a:srcRect/>
            <a:stretch>
              <a:fillRect/>
            </a:stretch>
          </p:blipFill>
          <p:spPr bwMode="auto">
            <a:xfrm>
              <a:off x="205" y="3072"/>
              <a:ext cx="1367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569" name="Line 217"/>
            <p:cNvSpPr>
              <a:spLocks noChangeShapeType="1"/>
            </p:cNvSpPr>
            <p:nvPr/>
          </p:nvSpPr>
          <p:spPr bwMode="auto">
            <a:xfrm flipH="1" flipV="1">
              <a:off x="3648" y="3120"/>
              <a:ext cx="43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23570" name="Picture 224" descr="txp_fig"/>
            <p:cNvPicPr>
              <a:picLocks noChangeAspect="1" noChangeArrowheads="1"/>
            </p:cNvPicPr>
            <p:nvPr>
              <p:custDataLst>
                <p:tags r:id="rId6"/>
              </p:custDataLst>
            </p:nvPr>
          </p:nvPicPr>
          <p:blipFill>
            <a:blip r:embed="rId23" cstate="print"/>
            <a:srcRect/>
            <a:stretch>
              <a:fillRect/>
            </a:stretch>
          </p:blipFill>
          <p:spPr bwMode="auto">
            <a:xfrm>
              <a:off x="4147" y="3072"/>
              <a:ext cx="1278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5612" name="Picture 103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595313" y="2362200"/>
            <a:ext cx="1690687" cy="21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13" name="Picture 104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6781800" y="2297113"/>
            <a:ext cx="1690688" cy="217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8" name="Picture 1"/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915400" y="1800531"/>
            <a:ext cx="3057525" cy="45713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Example: Overfitting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524000"/>
            <a:ext cx="8229600" cy="4525963"/>
          </a:xfrm>
        </p:spPr>
        <p:txBody>
          <a:bodyPr/>
          <a:lstStyle/>
          <a:p>
            <a:pPr eaLnBrk="1" hangingPunct="1"/>
            <a:r>
              <a:rPr lang="en-US" sz="2000" dirty="0"/>
              <a:t>Posteriors determined by </a:t>
            </a:r>
            <a:r>
              <a:rPr lang="en-US" sz="2000" i="1" dirty="0"/>
              <a:t>relative </a:t>
            </a:r>
            <a:r>
              <a:rPr lang="en-US" sz="2000" dirty="0"/>
              <a:t>probabilities (odds ratios):</a:t>
            </a:r>
          </a:p>
          <a:p>
            <a:pPr eaLnBrk="1" hangingPunct="1"/>
            <a:endParaRPr lang="en-US" sz="2000" dirty="0"/>
          </a:p>
        </p:txBody>
      </p:sp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1600200" y="3316288"/>
            <a:ext cx="2514600" cy="20240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ourier New" pitchFamily="49" charset="0"/>
              </a:rPr>
              <a:t>south-west : inf</a:t>
            </a:r>
          </a:p>
          <a:p>
            <a:r>
              <a:rPr lang="en-US">
                <a:latin typeface="Courier New" pitchFamily="49" charset="0"/>
              </a:rPr>
              <a:t>nation     : inf</a:t>
            </a:r>
          </a:p>
          <a:p>
            <a:r>
              <a:rPr lang="en-US">
                <a:latin typeface="Courier New" pitchFamily="49" charset="0"/>
              </a:rPr>
              <a:t>morally    : inf</a:t>
            </a:r>
          </a:p>
          <a:p>
            <a:r>
              <a:rPr lang="en-US">
                <a:latin typeface="Courier New" pitchFamily="49" charset="0"/>
              </a:rPr>
              <a:t>nicely     : inf</a:t>
            </a:r>
          </a:p>
          <a:p>
            <a:r>
              <a:rPr lang="en-US">
                <a:latin typeface="Courier New" pitchFamily="49" charset="0"/>
              </a:rPr>
              <a:t>extent     : inf</a:t>
            </a:r>
          </a:p>
          <a:p>
            <a:r>
              <a:rPr lang="en-US">
                <a:latin typeface="Courier New" pitchFamily="49" charset="0"/>
              </a:rPr>
              <a:t>seriously  : inf</a:t>
            </a:r>
          </a:p>
          <a:p>
            <a:r>
              <a:rPr lang="en-US">
                <a:latin typeface="Courier New" pitchFamily="49" charset="0"/>
              </a:rPr>
              <a:t>...</a:t>
            </a:r>
          </a:p>
        </p:txBody>
      </p:sp>
      <p:sp>
        <p:nvSpPr>
          <p:cNvPr id="26629" name="Text Box 5"/>
          <p:cNvSpPr txBox="1">
            <a:spLocks noChangeArrowheads="1"/>
          </p:cNvSpPr>
          <p:nvPr/>
        </p:nvSpPr>
        <p:spPr bwMode="auto">
          <a:xfrm>
            <a:off x="2743200" y="5721350"/>
            <a:ext cx="3886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i="1" dirty="0">
                <a:latin typeface="Calibri" pitchFamily="34" charset="0"/>
              </a:rPr>
              <a:t>What went wrong here?</a:t>
            </a:r>
          </a:p>
        </p:txBody>
      </p:sp>
      <p:sp>
        <p:nvSpPr>
          <p:cNvPr id="26630" name="Text Box 6"/>
          <p:cNvSpPr txBox="1">
            <a:spLocks noChangeArrowheads="1"/>
          </p:cNvSpPr>
          <p:nvPr/>
        </p:nvSpPr>
        <p:spPr bwMode="auto">
          <a:xfrm>
            <a:off x="4876800" y="3316288"/>
            <a:ext cx="2438400" cy="20240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ourier New" pitchFamily="49" charset="0"/>
              </a:rPr>
              <a:t>screens    : inf</a:t>
            </a:r>
          </a:p>
          <a:p>
            <a:r>
              <a:rPr lang="en-US">
                <a:latin typeface="Courier New" pitchFamily="49" charset="0"/>
              </a:rPr>
              <a:t>minute     : inf</a:t>
            </a:r>
          </a:p>
          <a:p>
            <a:r>
              <a:rPr lang="en-US">
                <a:latin typeface="Courier New" pitchFamily="49" charset="0"/>
              </a:rPr>
              <a:t>guaranteed : inf</a:t>
            </a:r>
          </a:p>
          <a:p>
            <a:r>
              <a:rPr lang="en-US">
                <a:latin typeface="Courier New" pitchFamily="49" charset="0"/>
              </a:rPr>
              <a:t>$205.00    : inf</a:t>
            </a:r>
          </a:p>
          <a:p>
            <a:r>
              <a:rPr lang="en-US">
                <a:latin typeface="Courier New" pitchFamily="49" charset="0"/>
              </a:rPr>
              <a:t>delivery   : inf</a:t>
            </a:r>
          </a:p>
          <a:p>
            <a:r>
              <a:rPr lang="en-US">
                <a:latin typeface="Courier New" pitchFamily="49" charset="0"/>
              </a:rPr>
              <a:t>signature  : inf</a:t>
            </a:r>
          </a:p>
          <a:p>
            <a:r>
              <a:rPr lang="en-US">
                <a:latin typeface="Courier New" pitchFamily="49" charset="0"/>
              </a:rPr>
              <a:t>...</a:t>
            </a:r>
          </a:p>
        </p:txBody>
      </p:sp>
      <p:pic>
        <p:nvPicPr>
          <p:cNvPr id="24583" name="Picture 7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09775" y="2387600"/>
            <a:ext cx="1647825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4" name="Picture 8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83188" y="2362200"/>
            <a:ext cx="1647825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915400" y="1800531"/>
            <a:ext cx="3057525" cy="45713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8" grpId="0" animBg="1"/>
      <p:bldP spid="26629" grpId="0"/>
      <p:bldP spid="2663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Generalization and Overfitting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000" dirty="0"/>
              <a:t>Relative frequency parameters will </a:t>
            </a:r>
            <a:r>
              <a:rPr lang="en-US" sz="2000" dirty="0" err="1">
                <a:solidFill>
                  <a:srgbClr val="C00000"/>
                </a:solidFill>
              </a:rPr>
              <a:t>overfit</a:t>
            </a:r>
            <a:r>
              <a:rPr lang="en-US" sz="2000" dirty="0"/>
              <a:t> the training data!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/>
              <a:t>Just because we never saw a 3 with pixel (15,15) on during training doesn’t mean we won’t see it at test time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/>
              <a:t>Unlikely that every occurrence of “minute” is 100% spam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/>
              <a:t>Unlikely that every occurrence of “seriously” is 100% ham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/>
              <a:t>What about all the words that don’t occur in the training set at all?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/>
              <a:t>In general, we can’t go around giving unseen events zero probability</a:t>
            </a:r>
          </a:p>
          <a:p>
            <a:pPr eaLnBrk="1" hangingPunct="1">
              <a:lnSpc>
                <a:spcPct val="90000"/>
              </a:lnSpc>
            </a:pPr>
            <a:endParaRPr lang="en-US" sz="2000" dirty="0"/>
          </a:p>
          <a:p>
            <a:pPr eaLnBrk="1" hangingPunct="1">
              <a:lnSpc>
                <a:spcPct val="90000"/>
              </a:lnSpc>
            </a:pPr>
            <a:r>
              <a:rPr lang="en-US" sz="2000" dirty="0"/>
              <a:t>As an extreme case, imagine using the entire email as the only feature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/>
              <a:t>Would get the training data perfect (if deterministic labeling)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/>
              <a:t>Wouldn’t </a:t>
            </a:r>
            <a:r>
              <a:rPr lang="en-US" sz="1800" i="1" dirty="0"/>
              <a:t>generalize</a:t>
            </a:r>
            <a:r>
              <a:rPr lang="en-US" sz="1800" dirty="0"/>
              <a:t> at all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/>
              <a:t>Just making the bag-of-words assumption gives us some generalization, but isn’t enough</a:t>
            </a:r>
          </a:p>
          <a:p>
            <a:pPr lvl="1" eaLnBrk="1" hangingPunct="1">
              <a:lnSpc>
                <a:spcPct val="90000"/>
              </a:lnSpc>
            </a:pPr>
            <a:endParaRPr lang="en-US" sz="1800" dirty="0"/>
          </a:p>
          <a:p>
            <a:pPr eaLnBrk="1" hangingPunct="1">
              <a:lnSpc>
                <a:spcPct val="90000"/>
              </a:lnSpc>
            </a:pPr>
            <a:r>
              <a:rPr lang="en-US" sz="2000" dirty="0"/>
              <a:t>To generalize better: we need to </a:t>
            </a:r>
            <a:r>
              <a:rPr lang="en-US" sz="2000" dirty="0">
                <a:solidFill>
                  <a:srgbClr val="CC0000"/>
                </a:solidFill>
              </a:rPr>
              <a:t>smooth </a:t>
            </a:r>
            <a:r>
              <a:rPr lang="en-US" sz="2000" dirty="0"/>
              <a:t>or </a:t>
            </a:r>
            <a:r>
              <a:rPr lang="en-US" sz="2000" dirty="0">
                <a:solidFill>
                  <a:srgbClr val="CC0000"/>
                </a:solidFill>
              </a:rPr>
              <a:t>regularize </a:t>
            </a:r>
            <a:r>
              <a:rPr lang="en-US" sz="2000" dirty="0"/>
              <a:t>the estimates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Parameter Estimation</a:t>
            </a:r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20993" y="1447800"/>
            <a:ext cx="8294526" cy="46101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Parameter Estimation</a:t>
            </a:r>
          </a:p>
        </p:txBody>
      </p:sp>
      <p:sp>
        <p:nvSpPr>
          <p:cNvPr id="1281027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524000"/>
            <a:ext cx="8458200" cy="50292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dirty="0"/>
              <a:t>Estimating the distribution of a random variable</a:t>
            </a:r>
          </a:p>
          <a:p>
            <a:pPr lvl="1" eaLnBrk="1" hangingPunct="1">
              <a:lnSpc>
                <a:spcPct val="80000"/>
              </a:lnSpc>
            </a:pPr>
            <a:endParaRPr lang="en-US" sz="900" i="1" dirty="0"/>
          </a:p>
          <a:p>
            <a:pPr eaLnBrk="1" hangingPunct="1">
              <a:lnSpc>
                <a:spcPct val="80000"/>
              </a:lnSpc>
            </a:pPr>
            <a:r>
              <a:rPr lang="en-US" sz="2400" i="1" dirty="0"/>
              <a:t>Elicitation:</a:t>
            </a:r>
            <a:r>
              <a:rPr lang="en-US" sz="2400" dirty="0"/>
              <a:t> ask a human (why is this hard?)</a:t>
            </a:r>
          </a:p>
          <a:p>
            <a:pPr lvl="4" eaLnBrk="1" hangingPunct="1">
              <a:lnSpc>
                <a:spcPct val="80000"/>
              </a:lnSpc>
            </a:pPr>
            <a:endParaRPr lang="en-US" sz="1200" i="1" dirty="0"/>
          </a:p>
          <a:p>
            <a:pPr eaLnBrk="1" hangingPunct="1">
              <a:lnSpc>
                <a:spcPct val="80000"/>
              </a:lnSpc>
            </a:pPr>
            <a:r>
              <a:rPr lang="en-US" sz="2400" i="1" dirty="0"/>
              <a:t>Empirically: </a:t>
            </a:r>
            <a:r>
              <a:rPr lang="en-US" sz="2400" dirty="0"/>
              <a:t>use training data (learning!)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/>
              <a:t>E.g.: for each outcome x, look at the </a:t>
            </a:r>
            <a:r>
              <a:rPr lang="en-US" sz="2000" i="1" dirty="0">
                <a:solidFill>
                  <a:srgbClr val="CC0000"/>
                </a:solidFill>
              </a:rPr>
              <a:t>empirical rate</a:t>
            </a:r>
            <a:r>
              <a:rPr lang="en-US" sz="2000" dirty="0"/>
              <a:t> of that value:</a:t>
            </a:r>
          </a:p>
          <a:p>
            <a:pPr lvl="1" eaLnBrk="1" hangingPunct="1">
              <a:lnSpc>
                <a:spcPct val="80000"/>
              </a:lnSpc>
            </a:pPr>
            <a:endParaRPr lang="en-US" sz="2000" dirty="0"/>
          </a:p>
          <a:p>
            <a:pPr lvl="1" eaLnBrk="1" hangingPunct="1">
              <a:lnSpc>
                <a:spcPct val="80000"/>
              </a:lnSpc>
            </a:pPr>
            <a:endParaRPr lang="en-US" sz="2000" dirty="0"/>
          </a:p>
          <a:p>
            <a:pPr eaLnBrk="1" hangingPunct="1">
              <a:lnSpc>
                <a:spcPct val="80000"/>
              </a:lnSpc>
            </a:pPr>
            <a:endParaRPr lang="en-US" sz="2000" dirty="0">
              <a:solidFill>
                <a:schemeClr val="tx1"/>
              </a:solidFill>
            </a:endParaRPr>
          </a:p>
          <a:p>
            <a:pPr eaLnBrk="1" hangingPunct="1">
              <a:lnSpc>
                <a:spcPct val="80000"/>
              </a:lnSpc>
            </a:pPr>
            <a:endParaRPr lang="en-US" sz="2000" dirty="0">
              <a:solidFill>
                <a:schemeClr val="tx1"/>
              </a:solidFill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2000" dirty="0"/>
              <a:t>This is the estimate that maximizes the </a:t>
            </a:r>
            <a:r>
              <a:rPr lang="en-US" sz="2000" i="1" dirty="0">
                <a:solidFill>
                  <a:srgbClr val="CC0000"/>
                </a:solidFill>
              </a:rPr>
              <a:t>likelihood of the data</a:t>
            </a:r>
            <a:endParaRPr lang="en-US" sz="2000" dirty="0"/>
          </a:p>
          <a:p>
            <a:pPr lvl="1" eaLnBrk="1" hangingPunct="1">
              <a:lnSpc>
                <a:spcPct val="80000"/>
              </a:lnSpc>
            </a:pPr>
            <a:endParaRPr lang="en-US" sz="1900" dirty="0"/>
          </a:p>
          <a:p>
            <a:pPr eaLnBrk="1" hangingPunct="1">
              <a:lnSpc>
                <a:spcPct val="80000"/>
              </a:lnSpc>
            </a:pPr>
            <a:endParaRPr lang="en-US" sz="2400" i="1" dirty="0"/>
          </a:p>
          <a:p>
            <a:pPr eaLnBrk="1" hangingPunct="1">
              <a:lnSpc>
                <a:spcPct val="80000"/>
              </a:lnSpc>
            </a:pPr>
            <a:endParaRPr lang="en-US" sz="2400" i="1" dirty="0"/>
          </a:p>
        </p:txBody>
      </p:sp>
      <p:pic>
        <p:nvPicPr>
          <p:cNvPr id="12" name="Picture 11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36726" y="3506789"/>
            <a:ext cx="3105151" cy="608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81029" name="Picture 5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22437" y="5105401"/>
            <a:ext cx="2316163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81030" name="Oval 6"/>
          <p:cNvSpPr>
            <a:spLocks noChangeArrowheads="1"/>
          </p:cNvSpPr>
          <p:nvPr/>
        </p:nvSpPr>
        <p:spPr bwMode="auto">
          <a:xfrm>
            <a:off x="6781800" y="3429000"/>
            <a:ext cx="381000" cy="381000"/>
          </a:xfrm>
          <a:prstGeom prst="ellipse">
            <a:avLst/>
          </a:prstGeom>
          <a:solidFill>
            <a:srgbClr val="FF99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pPr algn="ctr"/>
            <a:r>
              <a:rPr lang="en-US" dirty="0">
                <a:latin typeface="Calibri"/>
                <a:cs typeface="Calibri"/>
              </a:rPr>
              <a:t>r</a:t>
            </a:r>
          </a:p>
        </p:txBody>
      </p:sp>
      <p:sp>
        <p:nvSpPr>
          <p:cNvPr id="1281031" name="Oval 7"/>
          <p:cNvSpPr>
            <a:spLocks noChangeArrowheads="1"/>
          </p:cNvSpPr>
          <p:nvPr/>
        </p:nvSpPr>
        <p:spPr bwMode="auto">
          <a:xfrm>
            <a:off x="7315200" y="3429000"/>
            <a:ext cx="381000" cy="381000"/>
          </a:xfrm>
          <a:prstGeom prst="ellipse">
            <a:avLst/>
          </a:prstGeom>
          <a:solidFill>
            <a:srgbClr val="FF99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pPr algn="ctr"/>
            <a:r>
              <a:rPr lang="en-US">
                <a:latin typeface="Calibri"/>
                <a:cs typeface="Calibri"/>
              </a:rPr>
              <a:t>r</a:t>
            </a:r>
          </a:p>
        </p:txBody>
      </p:sp>
      <p:sp>
        <p:nvSpPr>
          <p:cNvPr id="1281032" name="Oval 8"/>
          <p:cNvSpPr>
            <a:spLocks noChangeArrowheads="1"/>
          </p:cNvSpPr>
          <p:nvPr/>
        </p:nvSpPr>
        <p:spPr bwMode="auto">
          <a:xfrm>
            <a:off x="7848600" y="3429000"/>
            <a:ext cx="381000" cy="381000"/>
          </a:xfrm>
          <a:prstGeom prst="ellipse">
            <a:avLst/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pPr algn="ctr"/>
            <a:r>
              <a:rPr lang="en-US" dirty="0">
                <a:latin typeface="Calibri"/>
                <a:cs typeface="Calibri"/>
              </a:rPr>
              <a:t>b</a:t>
            </a:r>
          </a:p>
        </p:txBody>
      </p:sp>
      <p:pic>
        <p:nvPicPr>
          <p:cNvPr id="26" name="Picture 25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699250" y="4022726"/>
            <a:ext cx="1758951" cy="271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Flowchart: Magnetic Disk 9"/>
          <p:cNvSpPr/>
          <p:nvPr/>
        </p:nvSpPr>
        <p:spPr>
          <a:xfrm>
            <a:off x="8991600" y="1676400"/>
            <a:ext cx="1143000" cy="838200"/>
          </a:xfrm>
          <a:prstGeom prst="flowChartMagneticDisk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7659" name="Oval 6"/>
          <p:cNvSpPr>
            <a:spLocks noChangeArrowheads="1"/>
          </p:cNvSpPr>
          <p:nvPr/>
        </p:nvSpPr>
        <p:spPr bwMode="auto">
          <a:xfrm>
            <a:off x="9067800" y="1981200"/>
            <a:ext cx="152400" cy="152400"/>
          </a:xfrm>
          <a:prstGeom prst="ellipse">
            <a:avLst/>
          </a:prstGeom>
          <a:solidFill>
            <a:srgbClr val="FF99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pPr algn="ctr"/>
            <a:r>
              <a:rPr lang="en-US" sz="900" dirty="0"/>
              <a:t>r</a:t>
            </a:r>
          </a:p>
        </p:txBody>
      </p:sp>
      <p:sp>
        <p:nvSpPr>
          <p:cNvPr id="27660" name="Oval 7"/>
          <p:cNvSpPr>
            <a:spLocks noChangeArrowheads="1"/>
          </p:cNvSpPr>
          <p:nvPr/>
        </p:nvSpPr>
        <p:spPr bwMode="auto">
          <a:xfrm>
            <a:off x="9601200" y="1981200"/>
            <a:ext cx="152400" cy="152400"/>
          </a:xfrm>
          <a:prstGeom prst="ellipse">
            <a:avLst/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pPr algn="ctr"/>
            <a:r>
              <a:rPr lang="en-US" sz="900" dirty="0"/>
              <a:t>b</a:t>
            </a:r>
          </a:p>
        </p:txBody>
      </p:sp>
      <p:sp>
        <p:nvSpPr>
          <p:cNvPr id="27661" name="Oval 8"/>
          <p:cNvSpPr>
            <a:spLocks noChangeArrowheads="1"/>
          </p:cNvSpPr>
          <p:nvPr/>
        </p:nvSpPr>
        <p:spPr bwMode="auto">
          <a:xfrm>
            <a:off x="9906000" y="1981200"/>
            <a:ext cx="152400" cy="152400"/>
          </a:xfrm>
          <a:prstGeom prst="ellipse">
            <a:avLst/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pPr algn="ctr"/>
            <a:r>
              <a:rPr lang="en-US" sz="900" dirty="0"/>
              <a:t>b</a:t>
            </a:r>
          </a:p>
        </p:txBody>
      </p:sp>
      <p:sp>
        <p:nvSpPr>
          <p:cNvPr id="27662" name="Oval 6"/>
          <p:cNvSpPr>
            <a:spLocks noChangeArrowheads="1"/>
          </p:cNvSpPr>
          <p:nvPr/>
        </p:nvSpPr>
        <p:spPr bwMode="auto">
          <a:xfrm>
            <a:off x="9601200" y="2209800"/>
            <a:ext cx="152400" cy="152400"/>
          </a:xfrm>
          <a:prstGeom prst="ellipse">
            <a:avLst/>
          </a:prstGeom>
          <a:solidFill>
            <a:srgbClr val="FF99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pPr algn="ctr"/>
            <a:r>
              <a:rPr lang="en-US" sz="900" dirty="0"/>
              <a:t>r</a:t>
            </a:r>
          </a:p>
        </p:txBody>
      </p:sp>
      <p:sp>
        <p:nvSpPr>
          <p:cNvPr id="27663" name="Oval 7"/>
          <p:cNvSpPr>
            <a:spLocks noChangeArrowheads="1"/>
          </p:cNvSpPr>
          <p:nvPr/>
        </p:nvSpPr>
        <p:spPr bwMode="auto">
          <a:xfrm>
            <a:off x="9906000" y="2209800"/>
            <a:ext cx="152400" cy="152400"/>
          </a:xfrm>
          <a:prstGeom prst="ellipse">
            <a:avLst/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pPr algn="ctr"/>
            <a:r>
              <a:rPr lang="en-US" sz="900" dirty="0"/>
              <a:t>b</a:t>
            </a:r>
          </a:p>
        </p:txBody>
      </p:sp>
      <p:sp>
        <p:nvSpPr>
          <p:cNvPr id="27664" name="Oval 8"/>
          <p:cNvSpPr>
            <a:spLocks noChangeArrowheads="1"/>
          </p:cNvSpPr>
          <p:nvPr/>
        </p:nvSpPr>
        <p:spPr bwMode="auto">
          <a:xfrm>
            <a:off x="9144000" y="2209800"/>
            <a:ext cx="152400" cy="152400"/>
          </a:xfrm>
          <a:prstGeom prst="ellipse">
            <a:avLst/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pPr algn="ctr"/>
            <a:r>
              <a:rPr lang="en-US" sz="900" dirty="0"/>
              <a:t>b</a:t>
            </a:r>
          </a:p>
        </p:txBody>
      </p:sp>
      <p:sp>
        <p:nvSpPr>
          <p:cNvPr id="27665" name="Oval 6"/>
          <p:cNvSpPr>
            <a:spLocks noChangeArrowheads="1"/>
          </p:cNvSpPr>
          <p:nvPr/>
        </p:nvSpPr>
        <p:spPr bwMode="auto">
          <a:xfrm>
            <a:off x="9829800" y="2057400"/>
            <a:ext cx="152400" cy="152400"/>
          </a:xfrm>
          <a:prstGeom prst="ellipse">
            <a:avLst/>
          </a:prstGeom>
          <a:solidFill>
            <a:srgbClr val="FF99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pPr algn="ctr"/>
            <a:r>
              <a:rPr lang="en-US" sz="900" dirty="0"/>
              <a:t>r</a:t>
            </a:r>
          </a:p>
        </p:txBody>
      </p:sp>
      <p:sp>
        <p:nvSpPr>
          <p:cNvPr id="27666" name="Oval 7"/>
          <p:cNvSpPr>
            <a:spLocks noChangeArrowheads="1"/>
          </p:cNvSpPr>
          <p:nvPr/>
        </p:nvSpPr>
        <p:spPr bwMode="auto">
          <a:xfrm>
            <a:off x="8991600" y="2133600"/>
            <a:ext cx="152400" cy="152400"/>
          </a:xfrm>
          <a:prstGeom prst="ellipse">
            <a:avLst/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pPr algn="ctr"/>
            <a:r>
              <a:rPr lang="en-US" sz="900" dirty="0"/>
              <a:t>b</a:t>
            </a:r>
          </a:p>
        </p:txBody>
      </p:sp>
      <p:sp>
        <p:nvSpPr>
          <p:cNvPr id="27667" name="Oval 8"/>
          <p:cNvSpPr>
            <a:spLocks noChangeArrowheads="1"/>
          </p:cNvSpPr>
          <p:nvPr/>
        </p:nvSpPr>
        <p:spPr bwMode="auto">
          <a:xfrm>
            <a:off x="9372600" y="2057400"/>
            <a:ext cx="152400" cy="152400"/>
          </a:xfrm>
          <a:prstGeom prst="ellipse">
            <a:avLst/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pPr algn="ctr"/>
            <a:r>
              <a:rPr lang="en-US" sz="900" dirty="0"/>
              <a:t>b</a:t>
            </a:r>
          </a:p>
        </p:txBody>
      </p:sp>
      <p:sp>
        <p:nvSpPr>
          <p:cNvPr id="27668" name="Oval 6"/>
          <p:cNvSpPr>
            <a:spLocks noChangeArrowheads="1"/>
          </p:cNvSpPr>
          <p:nvPr/>
        </p:nvSpPr>
        <p:spPr bwMode="auto">
          <a:xfrm>
            <a:off x="9220200" y="2209800"/>
            <a:ext cx="152400" cy="152400"/>
          </a:xfrm>
          <a:prstGeom prst="ellipse">
            <a:avLst/>
          </a:prstGeom>
          <a:solidFill>
            <a:srgbClr val="FF99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pPr algn="ctr"/>
            <a:r>
              <a:rPr lang="en-US" sz="900" dirty="0"/>
              <a:t>r</a:t>
            </a:r>
          </a:p>
        </p:txBody>
      </p:sp>
      <p:sp>
        <p:nvSpPr>
          <p:cNvPr id="27669" name="Oval 7"/>
          <p:cNvSpPr>
            <a:spLocks noChangeArrowheads="1"/>
          </p:cNvSpPr>
          <p:nvPr/>
        </p:nvSpPr>
        <p:spPr bwMode="auto">
          <a:xfrm>
            <a:off x="9753600" y="2209800"/>
            <a:ext cx="152400" cy="152400"/>
          </a:xfrm>
          <a:prstGeom prst="ellipse">
            <a:avLst/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pPr algn="ctr"/>
            <a:r>
              <a:rPr lang="en-US" sz="900" dirty="0"/>
              <a:t>b</a:t>
            </a:r>
          </a:p>
        </p:txBody>
      </p:sp>
      <p:sp>
        <p:nvSpPr>
          <p:cNvPr id="27670" name="Oval 8"/>
          <p:cNvSpPr>
            <a:spLocks noChangeArrowheads="1"/>
          </p:cNvSpPr>
          <p:nvPr/>
        </p:nvSpPr>
        <p:spPr bwMode="auto">
          <a:xfrm>
            <a:off x="9448800" y="2286000"/>
            <a:ext cx="152400" cy="152400"/>
          </a:xfrm>
          <a:prstGeom prst="ellipse">
            <a:avLst/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pPr algn="ctr"/>
            <a:r>
              <a:rPr lang="en-US" sz="900" dirty="0"/>
              <a:t>b</a:t>
            </a:r>
          </a:p>
        </p:txBody>
      </p:sp>
      <p:sp>
        <p:nvSpPr>
          <p:cNvPr id="27671" name="Oval 6"/>
          <p:cNvSpPr>
            <a:spLocks noChangeArrowheads="1"/>
          </p:cNvSpPr>
          <p:nvPr/>
        </p:nvSpPr>
        <p:spPr bwMode="auto">
          <a:xfrm>
            <a:off x="9677400" y="1981200"/>
            <a:ext cx="152400" cy="152400"/>
          </a:xfrm>
          <a:prstGeom prst="ellipse">
            <a:avLst/>
          </a:prstGeom>
          <a:solidFill>
            <a:srgbClr val="FF99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pPr algn="ctr"/>
            <a:r>
              <a:rPr lang="en-US" sz="900" dirty="0"/>
              <a:t>r</a:t>
            </a:r>
          </a:p>
        </p:txBody>
      </p:sp>
      <p:sp>
        <p:nvSpPr>
          <p:cNvPr id="27672" name="Oval 7"/>
          <p:cNvSpPr>
            <a:spLocks noChangeArrowheads="1"/>
          </p:cNvSpPr>
          <p:nvPr/>
        </p:nvSpPr>
        <p:spPr bwMode="auto">
          <a:xfrm>
            <a:off x="9296400" y="2286000"/>
            <a:ext cx="152400" cy="152400"/>
          </a:xfrm>
          <a:prstGeom prst="ellipse">
            <a:avLst/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pPr algn="ctr"/>
            <a:r>
              <a:rPr lang="en-US" sz="900" dirty="0"/>
              <a:t>b</a:t>
            </a:r>
          </a:p>
        </p:txBody>
      </p:sp>
      <p:sp>
        <p:nvSpPr>
          <p:cNvPr id="27673" name="Oval 8"/>
          <p:cNvSpPr>
            <a:spLocks noChangeArrowheads="1"/>
          </p:cNvSpPr>
          <p:nvPr/>
        </p:nvSpPr>
        <p:spPr bwMode="auto">
          <a:xfrm>
            <a:off x="9220200" y="1981200"/>
            <a:ext cx="152400" cy="152400"/>
          </a:xfrm>
          <a:prstGeom prst="ellipse">
            <a:avLst/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pPr algn="ctr"/>
            <a:r>
              <a:rPr lang="en-US" sz="900" dirty="0"/>
              <a:t>b</a:t>
            </a:r>
          </a:p>
        </p:txBody>
      </p:sp>
      <p:pic>
        <p:nvPicPr>
          <p:cNvPr id="27" name="Picture 1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505574" y="1295400"/>
            <a:ext cx="3838788" cy="2133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10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102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1030" grpId="0" animBg="1"/>
      <p:bldP spid="1281031" grpId="0" animBg="1"/>
      <p:bldP spid="128103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Smoothing</a:t>
            </a:r>
          </a:p>
        </p:txBody>
      </p:sp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43000" y="1229135"/>
            <a:ext cx="10171112" cy="524745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Maximum Likelihood?</a:t>
            </a:r>
          </a:p>
        </p:txBody>
      </p:sp>
      <p:sp>
        <p:nvSpPr>
          <p:cNvPr id="12902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/>
              <a:t>Relative frequencies are the maximum likelihood estimates</a:t>
            </a:r>
          </a:p>
          <a:p>
            <a:pPr eaLnBrk="1" hangingPunct="1">
              <a:lnSpc>
                <a:spcPct val="90000"/>
              </a:lnSpc>
            </a:pPr>
            <a:endParaRPr lang="en-US" sz="2400" dirty="0"/>
          </a:p>
          <a:p>
            <a:pPr eaLnBrk="1" hangingPunct="1">
              <a:lnSpc>
                <a:spcPct val="90000"/>
              </a:lnSpc>
            </a:pPr>
            <a:endParaRPr lang="en-US" sz="2400" dirty="0"/>
          </a:p>
          <a:p>
            <a:pPr eaLnBrk="1" hangingPunct="1">
              <a:lnSpc>
                <a:spcPct val="90000"/>
              </a:lnSpc>
            </a:pPr>
            <a:endParaRPr lang="en-US" sz="2400" dirty="0"/>
          </a:p>
          <a:p>
            <a:pPr lvl="1">
              <a:lnSpc>
                <a:spcPct val="90000"/>
              </a:lnSpc>
            </a:pPr>
            <a:endParaRPr lang="en-US" sz="2000" dirty="0"/>
          </a:p>
          <a:p>
            <a:pPr lvl="1">
              <a:lnSpc>
                <a:spcPct val="90000"/>
              </a:lnSpc>
            </a:pPr>
            <a:endParaRPr lang="en-US" sz="2000" dirty="0"/>
          </a:p>
          <a:p>
            <a:pPr eaLnBrk="1" hangingPunct="1">
              <a:lnSpc>
                <a:spcPct val="90000"/>
              </a:lnSpc>
            </a:pPr>
            <a:r>
              <a:rPr lang="en-US" sz="2400" dirty="0"/>
              <a:t>Another option is to consider the most likely parameter value given the data (Maximum a posteriori estimation)</a:t>
            </a:r>
          </a:p>
        </p:txBody>
      </p:sp>
      <p:pic>
        <p:nvPicPr>
          <p:cNvPr id="15" name="Picture 14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597526" y="2209800"/>
            <a:ext cx="3105151" cy="60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Picture 5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219202" y="2133601"/>
            <a:ext cx="2847975" cy="427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90246" name="Picture 6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831977" y="2746377"/>
            <a:ext cx="2511425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90247" name="Picture 7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219200" y="4419601"/>
            <a:ext cx="3041651" cy="427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90248" name="AutoShape 8"/>
          <p:cNvSpPr>
            <a:spLocks noChangeArrowheads="1"/>
          </p:cNvSpPr>
          <p:nvPr/>
        </p:nvSpPr>
        <p:spPr bwMode="auto">
          <a:xfrm>
            <a:off x="4876800" y="2362200"/>
            <a:ext cx="381000" cy="304800"/>
          </a:xfrm>
          <a:prstGeom prst="rightArrow">
            <a:avLst>
              <a:gd name="adj1" fmla="val 50000"/>
              <a:gd name="adj2" fmla="val 4218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/>
          </a:p>
        </p:txBody>
      </p:sp>
      <p:pic>
        <p:nvPicPr>
          <p:cNvPr id="1290249" name="Picture 9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052637" y="5081588"/>
            <a:ext cx="3662363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90250" name="Picture 10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057400" y="5718175"/>
            <a:ext cx="2833688" cy="427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90251" name="AutoShape 11"/>
          <p:cNvSpPr>
            <a:spLocks noChangeArrowheads="1"/>
          </p:cNvSpPr>
          <p:nvPr/>
        </p:nvSpPr>
        <p:spPr bwMode="auto">
          <a:xfrm>
            <a:off x="6096000" y="4876800"/>
            <a:ext cx="609600" cy="533400"/>
          </a:xfrm>
          <a:prstGeom prst="rightArrow">
            <a:avLst>
              <a:gd name="adj1" fmla="val 50000"/>
              <a:gd name="adj2" fmla="val 3857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/>
          </a:p>
        </p:txBody>
      </p:sp>
      <p:sp>
        <p:nvSpPr>
          <p:cNvPr id="1290252" name="Text Box 12"/>
          <p:cNvSpPr txBox="1">
            <a:spLocks noChangeArrowheads="1"/>
          </p:cNvSpPr>
          <p:nvPr/>
        </p:nvSpPr>
        <p:spPr bwMode="auto">
          <a:xfrm>
            <a:off x="7162800" y="4953001"/>
            <a:ext cx="1600200" cy="400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latin typeface="Calibri"/>
                <a:cs typeface="Calibri"/>
              </a:rPr>
              <a:t>????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0248" grpId="0" animBg="1"/>
      <p:bldP spid="1290251" grpId="0" animBg="1"/>
      <p:bldP spid="129025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Unseen Events</a:t>
            </a:r>
          </a:p>
        </p:txBody>
      </p:sp>
      <p:pic>
        <p:nvPicPr>
          <p:cNvPr id="9830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95400" y="2287797"/>
            <a:ext cx="3524960" cy="2739606"/>
          </a:xfrm>
          <a:prstGeom prst="rect">
            <a:avLst/>
          </a:prstGeom>
          <a:noFill/>
        </p:spPr>
      </p:pic>
      <p:pic>
        <p:nvPicPr>
          <p:cNvPr id="9830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78344" y="2244725"/>
            <a:ext cx="4760049" cy="30130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Classification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76600" y="1174750"/>
            <a:ext cx="5681935" cy="507364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/>
                <a:cs typeface="Calibri"/>
              </a:rPr>
              <a:t>Laplace Smoothing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4724400" cy="4876800"/>
          </a:xfrm>
        </p:spPr>
        <p:txBody>
          <a:bodyPr/>
          <a:lstStyle/>
          <a:p>
            <a:pPr eaLnBrk="1" hangingPunct="1"/>
            <a:r>
              <a:rPr lang="en-US" sz="2400" dirty="0">
                <a:latin typeface="Calibri"/>
                <a:cs typeface="Calibri"/>
              </a:rPr>
              <a:t>Laplace’s estimate:</a:t>
            </a:r>
          </a:p>
          <a:p>
            <a:pPr lvl="1" eaLnBrk="1" hangingPunct="1"/>
            <a:r>
              <a:rPr lang="en-US" sz="2000" dirty="0">
                <a:latin typeface="Calibri"/>
                <a:cs typeface="Calibri"/>
              </a:rPr>
              <a:t>Pretend you saw every outcome once more than you actually did</a:t>
            </a:r>
          </a:p>
          <a:p>
            <a:pPr lvl="1" eaLnBrk="1" hangingPunct="1"/>
            <a:endParaRPr lang="en-US" sz="2000" dirty="0">
              <a:latin typeface="Calibri"/>
              <a:cs typeface="Calibri"/>
            </a:endParaRPr>
          </a:p>
          <a:p>
            <a:pPr lvl="1" eaLnBrk="1" hangingPunct="1"/>
            <a:endParaRPr lang="en-US" sz="2000" dirty="0">
              <a:latin typeface="Calibri"/>
              <a:cs typeface="Calibri"/>
            </a:endParaRPr>
          </a:p>
          <a:p>
            <a:pPr lvl="1" eaLnBrk="1" hangingPunct="1"/>
            <a:endParaRPr lang="en-US" sz="2000" dirty="0">
              <a:latin typeface="Calibri"/>
              <a:cs typeface="Calibri"/>
            </a:endParaRPr>
          </a:p>
          <a:p>
            <a:pPr lvl="1" eaLnBrk="1" hangingPunct="1"/>
            <a:endParaRPr lang="en-US" sz="2000" dirty="0">
              <a:latin typeface="Calibri"/>
              <a:cs typeface="Calibri"/>
            </a:endParaRPr>
          </a:p>
          <a:p>
            <a:pPr lvl="1" eaLnBrk="1" hangingPunct="1"/>
            <a:endParaRPr lang="en-US" sz="2000" dirty="0">
              <a:latin typeface="Calibri"/>
              <a:cs typeface="Calibri"/>
            </a:endParaRPr>
          </a:p>
          <a:p>
            <a:pPr lvl="1" eaLnBrk="1" hangingPunct="1"/>
            <a:endParaRPr lang="en-US" sz="2000" dirty="0">
              <a:latin typeface="Calibri"/>
              <a:cs typeface="Calibri"/>
            </a:endParaRPr>
          </a:p>
          <a:p>
            <a:pPr lvl="1" eaLnBrk="1" hangingPunct="1"/>
            <a:endParaRPr lang="en-US" sz="2000" dirty="0">
              <a:latin typeface="Calibri"/>
              <a:cs typeface="Calibri"/>
            </a:endParaRPr>
          </a:p>
          <a:p>
            <a:pPr lvl="1" eaLnBrk="1" hangingPunct="1"/>
            <a:r>
              <a:rPr lang="en-US" sz="2000" dirty="0">
                <a:latin typeface="Calibri"/>
                <a:cs typeface="Calibri"/>
              </a:rPr>
              <a:t>Can derive this estimate with </a:t>
            </a:r>
            <a:r>
              <a:rPr lang="en-US" sz="2000" i="1" dirty="0" err="1">
                <a:latin typeface="Calibri"/>
                <a:cs typeface="Calibri"/>
              </a:rPr>
              <a:t>Dirichlet</a:t>
            </a:r>
            <a:r>
              <a:rPr lang="en-US" sz="2000" i="1" dirty="0">
                <a:latin typeface="Calibri"/>
                <a:cs typeface="Calibri"/>
              </a:rPr>
              <a:t> priors</a:t>
            </a:r>
            <a:r>
              <a:rPr lang="en-US" sz="2000" dirty="0">
                <a:latin typeface="Calibri"/>
                <a:cs typeface="Calibri"/>
              </a:rPr>
              <a:t> (see cs281a)</a:t>
            </a:r>
          </a:p>
          <a:p>
            <a:pPr eaLnBrk="1" hangingPunct="1"/>
            <a:endParaRPr lang="en-US" sz="2400" dirty="0">
              <a:latin typeface="Calibri"/>
              <a:cs typeface="Calibri"/>
            </a:endParaRPr>
          </a:p>
          <a:p>
            <a:pPr eaLnBrk="1" hangingPunct="1"/>
            <a:endParaRPr lang="en-US" sz="2400" dirty="0">
              <a:latin typeface="Calibri"/>
              <a:cs typeface="Calibri"/>
            </a:endParaRPr>
          </a:p>
        </p:txBody>
      </p:sp>
      <p:pic>
        <p:nvPicPr>
          <p:cNvPr id="29700" name="Picture 4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46338" y="4116389"/>
            <a:ext cx="1643063" cy="760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4" name="Picture 8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19800" y="3294065"/>
            <a:ext cx="2690813" cy="66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5" name="Picture 9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927725" y="4437065"/>
            <a:ext cx="2813051" cy="66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6" name="Picture 10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074738" y="3049589"/>
            <a:ext cx="3649663" cy="760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91275" name="Rectangle 11"/>
          <p:cNvSpPr>
            <a:spLocks noChangeArrowheads="1"/>
          </p:cNvSpPr>
          <p:nvPr/>
        </p:nvSpPr>
        <p:spPr bwMode="auto">
          <a:xfrm>
            <a:off x="7696200" y="3200400"/>
            <a:ext cx="1143000" cy="914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1291276" name="Rectangle 12"/>
          <p:cNvSpPr>
            <a:spLocks noChangeArrowheads="1"/>
          </p:cNvSpPr>
          <p:nvPr/>
        </p:nvSpPr>
        <p:spPr bwMode="auto">
          <a:xfrm>
            <a:off x="7696200" y="4267200"/>
            <a:ext cx="1143000" cy="914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>
              <a:latin typeface="Calibri"/>
              <a:cs typeface="Calibri"/>
            </a:endParaRPr>
          </a:p>
        </p:txBody>
      </p:sp>
      <p:grpSp>
        <p:nvGrpSpPr>
          <p:cNvPr id="2" name="Group 15"/>
          <p:cNvGrpSpPr/>
          <p:nvPr/>
        </p:nvGrpSpPr>
        <p:grpSpPr>
          <a:xfrm>
            <a:off x="6629400" y="1905000"/>
            <a:ext cx="2606040" cy="685800"/>
            <a:chOff x="6629400" y="1905000"/>
            <a:chExt cx="1447800" cy="381000"/>
          </a:xfrm>
        </p:grpSpPr>
        <p:sp>
          <p:nvSpPr>
            <p:cNvPr id="13" name="Oval 6"/>
            <p:cNvSpPr>
              <a:spLocks noChangeArrowheads="1"/>
            </p:cNvSpPr>
            <p:nvPr/>
          </p:nvSpPr>
          <p:spPr bwMode="auto">
            <a:xfrm>
              <a:off x="6629400" y="1905000"/>
              <a:ext cx="381000" cy="381000"/>
            </a:xfrm>
            <a:prstGeom prst="ellipse">
              <a:avLst/>
            </a:prstGeom>
            <a:solidFill>
              <a:srgbClr val="FF9999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3200" dirty="0">
                  <a:latin typeface="Calibri"/>
                  <a:cs typeface="Calibri"/>
                </a:rPr>
                <a:t>r</a:t>
              </a:r>
            </a:p>
          </p:txBody>
        </p:sp>
        <p:sp>
          <p:nvSpPr>
            <p:cNvPr id="14" name="Oval 7"/>
            <p:cNvSpPr>
              <a:spLocks noChangeArrowheads="1"/>
            </p:cNvSpPr>
            <p:nvPr/>
          </p:nvSpPr>
          <p:spPr bwMode="auto">
            <a:xfrm>
              <a:off x="7162800" y="1905000"/>
              <a:ext cx="381000" cy="381000"/>
            </a:xfrm>
            <a:prstGeom prst="ellipse">
              <a:avLst/>
            </a:prstGeom>
            <a:solidFill>
              <a:srgbClr val="FF9999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3200" dirty="0">
                  <a:latin typeface="Calibri"/>
                  <a:cs typeface="Calibri"/>
                </a:rPr>
                <a:t>r</a:t>
              </a:r>
            </a:p>
          </p:txBody>
        </p:sp>
        <p:sp>
          <p:nvSpPr>
            <p:cNvPr id="15" name="Oval 8"/>
            <p:cNvSpPr>
              <a:spLocks noChangeArrowheads="1"/>
            </p:cNvSpPr>
            <p:nvPr/>
          </p:nvSpPr>
          <p:spPr bwMode="auto">
            <a:xfrm>
              <a:off x="7696200" y="1905000"/>
              <a:ext cx="381000" cy="381000"/>
            </a:xfrm>
            <a:prstGeom prst="ellipse">
              <a:avLst/>
            </a:prstGeom>
            <a:solidFill>
              <a:srgbClr val="99CCFF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3200" dirty="0">
                  <a:latin typeface="Calibri"/>
                  <a:cs typeface="Calibri"/>
                </a:rPr>
                <a:t>b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1275" grpId="0" animBg="1"/>
      <p:bldP spid="1291276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/>
                <a:cs typeface="Calibri"/>
              </a:rPr>
              <a:t>Laplace Smoothing</a:t>
            </a:r>
          </a:p>
        </p:txBody>
      </p:sp>
      <p:sp>
        <p:nvSpPr>
          <p:cNvPr id="1292291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1447800"/>
            <a:ext cx="5791200" cy="4343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>
                <a:latin typeface="Calibri"/>
                <a:cs typeface="Calibri"/>
              </a:rPr>
              <a:t>Laplace’s estimate (extended):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>
                <a:latin typeface="Calibri"/>
                <a:cs typeface="Calibri"/>
              </a:rPr>
              <a:t>Pretend you saw every outcome k extra times</a:t>
            </a:r>
          </a:p>
          <a:p>
            <a:pPr lvl="1" eaLnBrk="1" hangingPunct="1">
              <a:lnSpc>
                <a:spcPct val="90000"/>
              </a:lnSpc>
            </a:pPr>
            <a:endParaRPr lang="en-US" sz="2000" dirty="0">
              <a:latin typeface="Calibri"/>
              <a:cs typeface="Calibri"/>
            </a:endParaRPr>
          </a:p>
          <a:p>
            <a:pPr lvl="1" eaLnBrk="1" hangingPunct="1">
              <a:lnSpc>
                <a:spcPct val="90000"/>
              </a:lnSpc>
            </a:pPr>
            <a:endParaRPr lang="en-US" sz="2000" dirty="0">
              <a:latin typeface="Calibri"/>
              <a:cs typeface="Calibri"/>
            </a:endParaRPr>
          </a:p>
          <a:p>
            <a:pPr lvl="1" eaLnBrk="1" hangingPunct="1">
              <a:lnSpc>
                <a:spcPct val="90000"/>
              </a:lnSpc>
            </a:pPr>
            <a:endParaRPr lang="en-US" sz="2000" dirty="0">
              <a:latin typeface="Calibri"/>
              <a:cs typeface="Calibri"/>
            </a:endParaRPr>
          </a:p>
          <a:p>
            <a:pPr lvl="1" eaLnBrk="1" hangingPunct="1">
              <a:lnSpc>
                <a:spcPct val="90000"/>
              </a:lnSpc>
            </a:pPr>
            <a:endParaRPr lang="en-US" sz="2000" dirty="0">
              <a:latin typeface="Calibri"/>
              <a:cs typeface="Calibri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2000" dirty="0">
                <a:latin typeface="Calibri"/>
                <a:cs typeface="Calibri"/>
              </a:rPr>
              <a:t>What’s Laplace with k = 0?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>
                <a:latin typeface="Calibri"/>
                <a:cs typeface="Calibri"/>
              </a:rPr>
              <a:t>k is the </a:t>
            </a:r>
            <a:r>
              <a:rPr lang="en-US" sz="2000" dirty="0">
                <a:solidFill>
                  <a:srgbClr val="CC0000"/>
                </a:solidFill>
                <a:latin typeface="Calibri"/>
                <a:cs typeface="Calibri"/>
              </a:rPr>
              <a:t>strength</a:t>
            </a:r>
            <a:r>
              <a:rPr lang="en-US" sz="2000" dirty="0">
                <a:latin typeface="Calibri"/>
                <a:cs typeface="Calibri"/>
              </a:rPr>
              <a:t> of the prior</a:t>
            </a:r>
          </a:p>
          <a:p>
            <a:pPr lvl="1" eaLnBrk="1" hangingPunct="1">
              <a:lnSpc>
                <a:spcPct val="90000"/>
              </a:lnSpc>
            </a:pPr>
            <a:endParaRPr lang="en-US" sz="2000" dirty="0">
              <a:latin typeface="Calibri"/>
              <a:cs typeface="Calibri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400" dirty="0">
                <a:latin typeface="Calibri"/>
                <a:cs typeface="Calibri"/>
              </a:rPr>
              <a:t>Laplace for conditionals: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>
                <a:latin typeface="Calibri"/>
                <a:cs typeface="Calibri"/>
              </a:rPr>
              <a:t>Smooth each condition independently:</a:t>
            </a:r>
          </a:p>
          <a:p>
            <a:pPr lvl="1" eaLnBrk="1" hangingPunct="1">
              <a:lnSpc>
                <a:spcPct val="90000"/>
              </a:lnSpc>
            </a:pPr>
            <a:endParaRPr lang="en-US" sz="2000" dirty="0">
              <a:latin typeface="Calibri"/>
              <a:cs typeface="Calibri"/>
            </a:endParaRPr>
          </a:p>
          <a:p>
            <a:pPr lvl="1" eaLnBrk="1" hangingPunct="1">
              <a:lnSpc>
                <a:spcPct val="90000"/>
              </a:lnSpc>
            </a:pPr>
            <a:endParaRPr lang="en-US" sz="2000" dirty="0">
              <a:latin typeface="Calibri"/>
              <a:cs typeface="Calibri"/>
            </a:endParaRPr>
          </a:p>
          <a:p>
            <a:pPr eaLnBrk="1" hangingPunct="1">
              <a:lnSpc>
                <a:spcPct val="90000"/>
              </a:lnSpc>
            </a:pPr>
            <a:endParaRPr lang="en-US" sz="2400" dirty="0">
              <a:latin typeface="Calibri"/>
              <a:cs typeface="Calibri"/>
            </a:endParaRPr>
          </a:p>
        </p:txBody>
      </p:sp>
      <p:pic>
        <p:nvPicPr>
          <p:cNvPr id="30727" name="Picture 7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43802" y="3962401"/>
            <a:ext cx="2670175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8" name="Picture 8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239001" y="4876801"/>
            <a:ext cx="3617913" cy="59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9" name="Picture 9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543802" y="3103563"/>
            <a:ext cx="2670175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92298" name="Picture 10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789114" y="5570538"/>
            <a:ext cx="3468687" cy="67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1" name="Picture 11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828802" y="2667000"/>
            <a:ext cx="2760663" cy="63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92300" name="Rectangle 12"/>
          <p:cNvSpPr>
            <a:spLocks noChangeArrowheads="1"/>
          </p:cNvSpPr>
          <p:nvPr/>
        </p:nvSpPr>
        <p:spPr bwMode="auto">
          <a:xfrm>
            <a:off x="9372600" y="2895600"/>
            <a:ext cx="1143000" cy="914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1292301" name="Rectangle 13"/>
          <p:cNvSpPr>
            <a:spLocks noChangeArrowheads="1"/>
          </p:cNvSpPr>
          <p:nvPr/>
        </p:nvSpPr>
        <p:spPr bwMode="auto">
          <a:xfrm>
            <a:off x="9372600" y="3733800"/>
            <a:ext cx="1143000" cy="914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1292302" name="Rectangle 14"/>
          <p:cNvSpPr>
            <a:spLocks noChangeArrowheads="1"/>
          </p:cNvSpPr>
          <p:nvPr/>
        </p:nvSpPr>
        <p:spPr bwMode="auto">
          <a:xfrm>
            <a:off x="9296400" y="4724400"/>
            <a:ext cx="1676400" cy="914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>
              <a:latin typeface="Calibri"/>
              <a:cs typeface="Calibri"/>
            </a:endParaRPr>
          </a:p>
        </p:txBody>
      </p:sp>
      <p:grpSp>
        <p:nvGrpSpPr>
          <p:cNvPr id="2" name="Group 14"/>
          <p:cNvGrpSpPr/>
          <p:nvPr/>
        </p:nvGrpSpPr>
        <p:grpSpPr>
          <a:xfrm>
            <a:off x="7620000" y="1828800"/>
            <a:ext cx="2606040" cy="685800"/>
            <a:chOff x="6629400" y="1905000"/>
            <a:chExt cx="1447800" cy="381000"/>
          </a:xfrm>
        </p:grpSpPr>
        <p:sp>
          <p:nvSpPr>
            <p:cNvPr id="16" name="Oval 6"/>
            <p:cNvSpPr>
              <a:spLocks noChangeArrowheads="1"/>
            </p:cNvSpPr>
            <p:nvPr/>
          </p:nvSpPr>
          <p:spPr bwMode="auto">
            <a:xfrm>
              <a:off x="6629400" y="1905000"/>
              <a:ext cx="381000" cy="381000"/>
            </a:xfrm>
            <a:prstGeom prst="ellipse">
              <a:avLst/>
            </a:prstGeom>
            <a:solidFill>
              <a:srgbClr val="FF9999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3200" dirty="0">
                  <a:latin typeface="Calibri"/>
                  <a:cs typeface="Calibri"/>
                </a:rPr>
                <a:t>r</a:t>
              </a:r>
            </a:p>
          </p:txBody>
        </p:sp>
        <p:sp>
          <p:nvSpPr>
            <p:cNvPr id="17" name="Oval 7"/>
            <p:cNvSpPr>
              <a:spLocks noChangeArrowheads="1"/>
            </p:cNvSpPr>
            <p:nvPr/>
          </p:nvSpPr>
          <p:spPr bwMode="auto">
            <a:xfrm>
              <a:off x="7162800" y="1905000"/>
              <a:ext cx="381000" cy="381000"/>
            </a:xfrm>
            <a:prstGeom prst="ellipse">
              <a:avLst/>
            </a:prstGeom>
            <a:solidFill>
              <a:srgbClr val="FF9999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3200" dirty="0">
                  <a:latin typeface="Calibri"/>
                  <a:cs typeface="Calibri"/>
                </a:rPr>
                <a:t>r</a:t>
              </a:r>
            </a:p>
          </p:txBody>
        </p:sp>
        <p:sp>
          <p:nvSpPr>
            <p:cNvPr id="18" name="Oval 8"/>
            <p:cNvSpPr>
              <a:spLocks noChangeArrowheads="1"/>
            </p:cNvSpPr>
            <p:nvPr/>
          </p:nvSpPr>
          <p:spPr bwMode="auto">
            <a:xfrm>
              <a:off x="7696200" y="1905000"/>
              <a:ext cx="381000" cy="381000"/>
            </a:xfrm>
            <a:prstGeom prst="ellipse">
              <a:avLst/>
            </a:prstGeom>
            <a:solidFill>
              <a:srgbClr val="99CCFF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3200" dirty="0">
                  <a:latin typeface="Calibri"/>
                  <a:cs typeface="Calibri"/>
                </a:rPr>
                <a:t>b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2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22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22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2300" grpId="0" animBg="1"/>
      <p:bldP spid="1292301" grpId="0" animBg="1"/>
      <p:bldP spid="1292302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Estimation: Linear Interpolation* </a:t>
            </a:r>
          </a:p>
        </p:txBody>
      </p:sp>
      <p:sp>
        <p:nvSpPr>
          <p:cNvPr id="1293315" name="Rectangle 3"/>
          <p:cNvSpPr>
            <a:spLocks noGrp="1" noChangeArrowheads="1"/>
          </p:cNvSpPr>
          <p:nvPr>
            <p:ph idx="1"/>
          </p:nvPr>
        </p:nvSpPr>
        <p:spPr>
          <a:xfrm>
            <a:off x="1447800" y="1447800"/>
            <a:ext cx="8915400" cy="48006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dirty="0"/>
              <a:t>In practice, Laplace often performs poorly for P(X|Y):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/>
              <a:t>When |X| is very large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/>
              <a:t>When |Y| is very large</a:t>
            </a:r>
          </a:p>
          <a:p>
            <a:pPr lvl="1" eaLnBrk="1" hangingPunct="1">
              <a:lnSpc>
                <a:spcPct val="80000"/>
              </a:lnSpc>
            </a:pPr>
            <a:endParaRPr lang="en-US" sz="2000" dirty="0"/>
          </a:p>
          <a:p>
            <a:pPr eaLnBrk="1" hangingPunct="1">
              <a:lnSpc>
                <a:spcPct val="80000"/>
              </a:lnSpc>
            </a:pPr>
            <a:r>
              <a:rPr lang="en-US" sz="2400" dirty="0"/>
              <a:t>Another option: linear interpolation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/>
              <a:t>Also get the empirical P(X) from the data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/>
              <a:t>Make sure the estimate of P(X|Y) isn’t too different from the empirical P(X)</a:t>
            </a:r>
          </a:p>
          <a:p>
            <a:pPr eaLnBrk="1" hangingPunct="1">
              <a:lnSpc>
                <a:spcPct val="80000"/>
              </a:lnSpc>
            </a:pPr>
            <a:endParaRPr lang="en-US" sz="2400" dirty="0"/>
          </a:p>
          <a:p>
            <a:pPr eaLnBrk="1" hangingPunct="1">
              <a:lnSpc>
                <a:spcPct val="80000"/>
              </a:lnSpc>
            </a:pPr>
            <a:endParaRPr lang="en-US" sz="2400" dirty="0"/>
          </a:p>
          <a:p>
            <a:pPr lvl="1" eaLnBrk="1" hangingPunct="1">
              <a:lnSpc>
                <a:spcPct val="80000"/>
              </a:lnSpc>
            </a:pPr>
            <a:endParaRPr lang="en-US" sz="2000" dirty="0"/>
          </a:p>
          <a:p>
            <a:pPr lvl="1" eaLnBrk="1" hangingPunct="1">
              <a:lnSpc>
                <a:spcPct val="80000"/>
              </a:lnSpc>
            </a:pPr>
            <a:r>
              <a:rPr lang="en-US" sz="2000" dirty="0"/>
              <a:t>What if </a:t>
            </a:r>
            <a:r>
              <a:rPr lang="en-US" sz="2400" dirty="0">
                <a:sym typeface="Symbol" pitchFamily="18" charset="2"/>
              </a:rPr>
              <a:t></a:t>
            </a:r>
            <a:r>
              <a:rPr lang="en-US" sz="2000" dirty="0">
                <a:sym typeface="Symbol" pitchFamily="18" charset="2"/>
              </a:rPr>
              <a:t> </a:t>
            </a:r>
            <a:r>
              <a:rPr lang="en-US" sz="2000" dirty="0"/>
              <a:t>is 0?  1?</a:t>
            </a:r>
          </a:p>
          <a:p>
            <a:pPr eaLnBrk="1" hangingPunct="1">
              <a:lnSpc>
                <a:spcPct val="80000"/>
              </a:lnSpc>
            </a:pPr>
            <a:endParaRPr lang="en-US" sz="2400" dirty="0"/>
          </a:p>
          <a:p>
            <a:pPr eaLnBrk="1" hangingPunct="1">
              <a:lnSpc>
                <a:spcPct val="80000"/>
              </a:lnSpc>
            </a:pPr>
            <a:r>
              <a:rPr lang="en-US" sz="2400" dirty="0"/>
              <a:t>For even better ways to estimate parameters, as well as details of the math, see classes on probabilities, </a:t>
            </a:r>
            <a:r>
              <a:rPr lang="en-US" sz="2400" dirty="0" err="1"/>
              <a:t>etc</a:t>
            </a:r>
            <a:endParaRPr lang="en-US" sz="2400" dirty="0"/>
          </a:p>
        </p:txBody>
      </p:sp>
      <p:pic>
        <p:nvPicPr>
          <p:cNvPr id="1293316" name="Picture 4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68563" y="4024313"/>
            <a:ext cx="6370637" cy="395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33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331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Real Naïve Bayes: Smoothing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400" dirty="0"/>
              <a:t>For real classification problems, smoothing is critical</a:t>
            </a:r>
          </a:p>
          <a:p>
            <a:pPr eaLnBrk="1" hangingPunct="1"/>
            <a:r>
              <a:rPr lang="en-US" sz="2400" dirty="0"/>
              <a:t>New odds ratios:</a:t>
            </a:r>
          </a:p>
        </p:txBody>
      </p:sp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1600200" y="3690938"/>
            <a:ext cx="2514600" cy="17494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ourier New" pitchFamily="49" charset="0"/>
              </a:rPr>
              <a:t>helvetica : 11.4</a:t>
            </a:r>
          </a:p>
          <a:p>
            <a:r>
              <a:rPr lang="en-US">
                <a:latin typeface="Courier New" pitchFamily="49" charset="0"/>
              </a:rPr>
              <a:t>seems     : 10.8</a:t>
            </a:r>
          </a:p>
          <a:p>
            <a:r>
              <a:rPr lang="en-US">
                <a:latin typeface="Courier New" pitchFamily="49" charset="0"/>
              </a:rPr>
              <a:t>group     : 10.2</a:t>
            </a:r>
          </a:p>
          <a:p>
            <a:r>
              <a:rPr lang="en-US">
                <a:latin typeface="Courier New" pitchFamily="49" charset="0"/>
              </a:rPr>
              <a:t>ago       :  8.4</a:t>
            </a:r>
          </a:p>
          <a:p>
            <a:r>
              <a:rPr lang="en-US">
                <a:latin typeface="Courier New" pitchFamily="49" charset="0"/>
              </a:rPr>
              <a:t>areas     :  8.3</a:t>
            </a:r>
          </a:p>
          <a:p>
            <a:r>
              <a:rPr lang="en-US">
                <a:latin typeface="Courier New" pitchFamily="49" charset="0"/>
              </a:rPr>
              <a:t>...</a:t>
            </a:r>
          </a:p>
        </p:txBody>
      </p:sp>
      <p:sp>
        <p:nvSpPr>
          <p:cNvPr id="30725" name="Text Box 5"/>
          <p:cNvSpPr txBox="1">
            <a:spLocks noChangeArrowheads="1"/>
          </p:cNvSpPr>
          <p:nvPr/>
        </p:nvSpPr>
        <p:spPr bwMode="auto">
          <a:xfrm>
            <a:off x="4876800" y="3690938"/>
            <a:ext cx="2438400" cy="17494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ourier New" pitchFamily="49" charset="0"/>
              </a:rPr>
              <a:t>verdana : 28.8</a:t>
            </a:r>
          </a:p>
          <a:p>
            <a:r>
              <a:rPr lang="en-US">
                <a:latin typeface="Courier New" pitchFamily="49" charset="0"/>
              </a:rPr>
              <a:t>Credit  : 28.4</a:t>
            </a:r>
          </a:p>
          <a:p>
            <a:r>
              <a:rPr lang="en-US">
                <a:latin typeface="Courier New" pitchFamily="49" charset="0"/>
              </a:rPr>
              <a:t>ORDER   : 27.2</a:t>
            </a:r>
          </a:p>
          <a:p>
            <a:r>
              <a:rPr lang="en-US">
                <a:latin typeface="Courier New" pitchFamily="49" charset="0"/>
              </a:rPr>
              <a:t>&lt;FONT&gt;  : 26.9</a:t>
            </a:r>
          </a:p>
          <a:p>
            <a:r>
              <a:rPr lang="en-US">
                <a:latin typeface="Courier New" pitchFamily="49" charset="0"/>
              </a:rPr>
              <a:t>money   : 26.5</a:t>
            </a:r>
          </a:p>
          <a:p>
            <a:r>
              <a:rPr lang="en-US">
                <a:latin typeface="Courier New" pitchFamily="49" charset="0"/>
              </a:rPr>
              <a:t>...</a:t>
            </a:r>
          </a:p>
        </p:txBody>
      </p:sp>
      <p:pic>
        <p:nvPicPr>
          <p:cNvPr id="30726" name="Picture 6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09775" y="2762250"/>
            <a:ext cx="1647825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7" name="Picture 7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83188" y="2736850"/>
            <a:ext cx="1647825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8" name="Text Box 8"/>
          <p:cNvSpPr txBox="1">
            <a:spLocks noChangeArrowheads="1"/>
          </p:cNvSpPr>
          <p:nvPr/>
        </p:nvSpPr>
        <p:spPr bwMode="auto">
          <a:xfrm>
            <a:off x="2514600" y="5791200"/>
            <a:ext cx="426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i="1" dirty="0">
                <a:latin typeface="Calibri" pitchFamily="34" charset="0"/>
              </a:rPr>
              <a:t>Do these make more sense?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43863" y="1295400"/>
            <a:ext cx="3352874" cy="4667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Tuning</a:t>
            </a:r>
          </a:p>
        </p:txBody>
      </p:sp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38400" y="1143596"/>
            <a:ext cx="7199313" cy="540900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/>
                <a:cs typeface="Calibri"/>
              </a:rPr>
              <a:t>Tuning on Held-Out Data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76400"/>
            <a:ext cx="6477000" cy="4525962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dirty="0">
                <a:latin typeface="Calibri"/>
                <a:cs typeface="Calibri"/>
              </a:rPr>
              <a:t>Now we’ve got two kinds of unknowns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>
                <a:latin typeface="Calibri"/>
                <a:cs typeface="Calibri"/>
              </a:rPr>
              <a:t>Parameters: the probabilities P(X|Y), P(Y)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 err="1">
                <a:latin typeface="Calibri"/>
                <a:cs typeface="Calibri"/>
              </a:rPr>
              <a:t>Hyperparameters</a:t>
            </a:r>
            <a:r>
              <a:rPr lang="en-US" sz="2400" dirty="0">
                <a:latin typeface="Calibri"/>
                <a:cs typeface="Calibri"/>
              </a:rPr>
              <a:t>: e.g. the amount / type of smoothing to do, k, </a:t>
            </a:r>
            <a:r>
              <a:rPr lang="en-US" sz="2400" dirty="0">
                <a:latin typeface="Calibri"/>
                <a:cs typeface="Calibri"/>
                <a:sym typeface="Symbol" pitchFamily="18" charset="2"/>
              </a:rPr>
              <a:t></a:t>
            </a:r>
          </a:p>
          <a:p>
            <a:pPr lvl="1" eaLnBrk="1" hangingPunct="1">
              <a:lnSpc>
                <a:spcPct val="80000"/>
              </a:lnSpc>
            </a:pPr>
            <a:endParaRPr lang="en-US" sz="2400" dirty="0">
              <a:latin typeface="Calibri"/>
              <a:cs typeface="Calibri"/>
              <a:sym typeface="Symbol" pitchFamily="18" charset="2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800" dirty="0">
                <a:latin typeface="Calibri"/>
                <a:cs typeface="Calibri"/>
                <a:sym typeface="Symbol" pitchFamily="18" charset="2"/>
              </a:rPr>
              <a:t>What should we learn where?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>
                <a:latin typeface="Calibri"/>
                <a:cs typeface="Calibri"/>
                <a:sym typeface="Symbol" pitchFamily="18" charset="2"/>
              </a:rPr>
              <a:t>Learn parameters from training data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>
                <a:latin typeface="Calibri"/>
                <a:cs typeface="Calibri"/>
                <a:sym typeface="Symbol" pitchFamily="18" charset="2"/>
              </a:rPr>
              <a:t>Tune </a:t>
            </a:r>
            <a:r>
              <a:rPr lang="en-US" sz="2400" dirty="0" err="1">
                <a:latin typeface="Calibri"/>
                <a:cs typeface="Calibri"/>
                <a:sym typeface="Symbol" pitchFamily="18" charset="2"/>
              </a:rPr>
              <a:t>hyperparameters</a:t>
            </a:r>
            <a:r>
              <a:rPr lang="en-US" sz="2400" dirty="0">
                <a:latin typeface="Calibri"/>
                <a:cs typeface="Calibri"/>
                <a:sym typeface="Symbol" pitchFamily="18" charset="2"/>
              </a:rPr>
              <a:t> on different data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  <a:sym typeface="Symbol" pitchFamily="18" charset="2"/>
              </a:rPr>
              <a:t>Why?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>
                <a:latin typeface="Calibri"/>
                <a:cs typeface="Calibri"/>
                <a:sym typeface="Symbol" pitchFamily="18" charset="2"/>
              </a:rPr>
              <a:t>For each value of the </a:t>
            </a:r>
            <a:r>
              <a:rPr lang="en-US" sz="2400" dirty="0" err="1">
                <a:latin typeface="Calibri"/>
                <a:cs typeface="Calibri"/>
                <a:sym typeface="Symbol" pitchFamily="18" charset="2"/>
              </a:rPr>
              <a:t>hyperparameters</a:t>
            </a:r>
            <a:r>
              <a:rPr lang="en-US" sz="2400" dirty="0">
                <a:latin typeface="Calibri"/>
                <a:cs typeface="Calibri"/>
                <a:sym typeface="Symbol" pitchFamily="18" charset="2"/>
              </a:rPr>
              <a:t>, train and test on the held-out data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>
                <a:latin typeface="Calibri"/>
                <a:cs typeface="Calibri"/>
                <a:sym typeface="Symbol" pitchFamily="18" charset="2"/>
              </a:rPr>
              <a:t>Choose the best value and do a final test on the test data</a:t>
            </a:r>
          </a:p>
        </p:txBody>
      </p:sp>
      <p:sp>
        <p:nvSpPr>
          <p:cNvPr id="31748" name="Line 4"/>
          <p:cNvSpPr>
            <a:spLocks noChangeShapeType="1"/>
          </p:cNvSpPr>
          <p:nvPr/>
        </p:nvSpPr>
        <p:spPr bwMode="auto">
          <a:xfrm>
            <a:off x="8129587" y="3933825"/>
            <a:ext cx="21653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31749" name="Line 5"/>
          <p:cNvSpPr>
            <a:spLocks noChangeShapeType="1"/>
          </p:cNvSpPr>
          <p:nvPr/>
        </p:nvSpPr>
        <p:spPr bwMode="auto">
          <a:xfrm flipV="1">
            <a:off x="8129587" y="2093913"/>
            <a:ext cx="0" cy="183991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Calibri"/>
              <a:cs typeface="Calibri"/>
            </a:endParaRPr>
          </a:p>
        </p:txBody>
      </p:sp>
      <p:pic>
        <p:nvPicPr>
          <p:cNvPr id="31750" name="Picture 13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140825" y="4149725"/>
            <a:ext cx="150812" cy="22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1" name="Picture 7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704137" y="2306638"/>
            <a:ext cx="209550" cy="131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52" name="Freeform 8"/>
          <p:cNvSpPr>
            <a:spLocks/>
          </p:cNvSpPr>
          <p:nvPr/>
        </p:nvSpPr>
        <p:spPr bwMode="auto">
          <a:xfrm>
            <a:off x="8161337" y="2128838"/>
            <a:ext cx="2133600" cy="1752600"/>
          </a:xfrm>
          <a:custGeom>
            <a:avLst/>
            <a:gdLst>
              <a:gd name="T0" fmla="*/ 0 w 1344"/>
              <a:gd name="T1" fmla="*/ 0 h 1104"/>
              <a:gd name="T2" fmla="*/ 2147483647 w 1344"/>
              <a:gd name="T3" fmla="*/ 2147483647 h 1104"/>
              <a:gd name="T4" fmla="*/ 2147483647 w 1344"/>
              <a:gd name="T5" fmla="*/ 2147483647 h 1104"/>
              <a:gd name="T6" fmla="*/ 2147483647 w 1344"/>
              <a:gd name="T7" fmla="*/ 2147483647 h 1104"/>
              <a:gd name="T8" fmla="*/ 0 60000 65536"/>
              <a:gd name="T9" fmla="*/ 0 60000 65536"/>
              <a:gd name="T10" fmla="*/ 0 60000 65536"/>
              <a:gd name="T11" fmla="*/ 0 60000 65536"/>
              <a:gd name="T12" fmla="*/ 0 w 1344"/>
              <a:gd name="T13" fmla="*/ 0 h 1104"/>
              <a:gd name="T14" fmla="*/ 1344 w 1344"/>
              <a:gd name="T15" fmla="*/ 1104 h 110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44" h="1104">
                <a:moveTo>
                  <a:pt x="0" y="0"/>
                </a:moveTo>
                <a:cubicBezTo>
                  <a:pt x="132" y="0"/>
                  <a:pt x="264" y="0"/>
                  <a:pt x="432" y="48"/>
                </a:cubicBezTo>
                <a:cubicBezTo>
                  <a:pt x="600" y="96"/>
                  <a:pt x="856" y="112"/>
                  <a:pt x="1008" y="288"/>
                </a:cubicBezTo>
                <a:cubicBezTo>
                  <a:pt x="1160" y="464"/>
                  <a:pt x="1252" y="784"/>
                  <a:pt x="1344" y="1104"/>
                </a:cubicBezTo>
              </a:path>
            </a:pathLst>
          </a:custGeom>
          <a:noFill/>
          <a:ln w="38100">
            <a:solidFill>
              <a:srgbClr val="3333FF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Calibri"/>
              <a:cs typeface="Calibri"/>
            </a:endParaRPr>
          </a:p>
        </p:txBody>
      </p:sp>
      <p:pic>
        <p:nvPicPr>
          <p:cNvPr id="31753" name="Picture 9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9151937" y="1900238"/>
            <a:ext cx="1136650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54" name="Freeform 10"/>
          <p:cNvSpPr>
            <a:spLocks/>
          </p:cNvSpPr>
          <p:nvPr/>
        </p:nvSpPr>
        <p:spPr bwMode="auto">
          <a:xfrm>
            <a:off x="8164512" y="2430463"/>
            <a:ext cx="2130425" cy="1450975"/>
          </a:xfrm>
          <a:custGeom>
            <a:avLst/>
            <a:gdLst>
              <a:gd name="T0" fmla="*/ 0 w 1342"/>
              <a:gd name="T1" fmla="*/ 2147483647 h 914"/>
              <a:gd name="T2" fmla="*/ 2147483647 w 1342"/>
              <a:gd name="T3" fmla="*/ 2147483647 h 914"/>
              <a:gd name="T4" fmla="*/ 2147483647 w 1342"/>
              <a:gd name="T5" fmla="*/ 2147483647 h 914"/>
              <a:gd name="T6" fmla="*/ 2147483647 w 1342"/>
              <a:gd name="T7" fmla="*/ 2147483647 h 914"/>
              <a:gd name="T8" fmla="*/ 0 60000 65536"/>
              <a:gd name="T9" fmla="*/ 0 60000 65536"/>
              <a:gd name="T10" fmla="*/ 0 60000 65536"/>
              <a:gd name="T11" fmla="*/ 0 60000 65536"/>
              <a:gd name="T12" fmla="*/ 0 w 1342"/>
              <a:gd name="T13" fmla="*/ 0 h 914"/>
              <a:gd name="T14" fmla="*/ 1342 w 1342"/>
              <a:gd name="T15" fmla="*/ 914 h 91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42" h="914">
                <a:moveTo>
                  <a:pt x="0" y="235"/>
                </a:moveTo>
                <a:cubicBezTo>
                  <a:pt x="64" y="197"/>
                  <a:pt x="228" y="8"/>
                  <a:pt x="388" y="4"/>
                </a:cubicBezTo>
                <a:cubicBezTo>
                  <a:pt x="548" y="0"/>
                  <a:pt x="799" y="62"/>
                  <a:pt x="958" y="214"/>
                </a:cubicBezTo>
                <a:cubicBezTo>
                  <a:pt x="1117" y="366"/>
                  <a:pt x="1262" y="768"/>
                  <a:pt x="1342" y="914"/>
                </a:cubicBezTo>
              </a:path>
            </a:pathLst>
          </a:custGeom>
          <a:noFill/>
          <a:ln w="38100">
            <a:solidFill>
              <a:srgbClr val="008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Calibri"/>
              <a:cs typeface="Calibri"/>
            </a:endParaRPr>
          </a:p>
        </p:txBody>
      </p:sp>
      <p:pic>
        <p:nvPicPr>
          <p:cNvPr id="31755" name="Picture 11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229600" y="3124200"/>
            <a:ext cx="1227137" cy="22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6" name="Picture 12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9228137" y="3424238"/>
            <a:ext cx="584200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57" name="Freeform 13"/>
          <p:cNvSpPr>
            <a:spLocks/>
          </p:cNvSpPr>
          <p:nvPr/>
        </p:nvSpPr>
        <p:spPr bwMode="auto">
          <a:xfrm>
            <a:off x="8161337" y="2420938"/>
            <a:ext cx="2130425" cy="1463675"/>
          </a:xfrm>
          <a:custGeom>
            <a:avLst/>
            <a:gdLst>
              <a:gd name="T0" fmla="*/ 0 w 1342"/>
              <a:gd name="T1" fmla="*/ 2147483647 h 922"/>
              <a:gd name="T2" fmla="*/ 2147483647 w 1342"/>
              <a:gd name="T3" fmla="*/ 2147483647 h 922"/>
              <a:gd name="T4" fmla="*/ 2147483647 w 1342"/>
              <a:gd name="T5" fmla="*/ 2147483647 h 922"/>
              <a:gd name="T6" fmla="*/ 2147483647 w 1342"/>
              <a:gd name="T7" fmla="*/ 2147483647 h 922"/>
              <a:gd name="T8" fmla="*/ 0 60000 65536"/>
              <a:gd name="T9" fmla="*/ 0 60000 65536"/>
              <a:gd name="T10" fmla="*/ 0 60000 65536"/>
              <a:gd name="T11" fmla="*/ 0 60000 65536"/>
              <a:gd name="T12" fmla="*/ 0 w 1342"/>
              <a:gd name="T13" fmla="*/ 0 h 922"/>
              <a:gd name="T14" fmla="*/ 1342 w 1342"/>
              <a:gd name="T15" fmla="*/ 922 h 92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42" h="922">
                <a:moveTo>
                  <a:pt x="0" y="243"/>
                </a:moveTo>
                <a:cubicBezTo>
                  <a:pt x="93" y="203"/>
                  <a:pt x="406" y="8"/>
                  <a:pt x="557" y="4"/>
                </a:cubicBezTo>
                <a:cubicBezTo>
                  <a:pt x="708" y="0"/>
                  <a:pt x="776" y="67"/>
                  <a:pt x="907" y="220"/>
                </a:cubicBezTo>
                <a:cubicBezTo>
                  <a:pt x="1038" y="373"/>
                  <a:pt x="1252" y="776"/>
                  <a:pt x="1342" y="922"/>
                </a:cubicBezTo>
              </a:path>
            </a:pathLst>
          </a:custGeom>
          <a:noFill/>
          <a:ln w="38100">
            <a:solidFill>
              <a:srgbClr val="CC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Calibri"/>
              <a:cs typeface="Calibri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23298" y="4375150"/>
            <a:ext cx="1032052" cy="1543050"/>
          </a:xfrm>
          <a:prstGeom prst="rect">
            <a:avLst/>
          </a:prstGeom>
          <a:noFill/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618537" y="4451367"/>
            <a:ext cx="1108477" cy="1543016"/>
          </a:xfrm>
          <a:prstGeom prst="rect">
            <a:avLst/>
          </a:prstGeom>
          <a:noFill/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066596" y="4400550"/>
            <a:ext cx="1410271" cy="15430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Features</a:t>
            </a:r>
          </a:p>
        </p:txBody>
      </p:sp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86000" y="1371600"/>
            <a:ext cx="7500937" cy="45859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Errors, and What to Do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>
          <a:xfrm>
            <a:off x="2133600" y="1447800"/>
            <a:ext cx="8229600" cy="4800600"/>
          </a:xfrm>
        </p:spPr>
        <p:txBody>
          <a:bodyPr/>
          <a:lstStyle/>
          <a:p>
            <a:pPr eaLnBrk="1" hangingPunct="1"/>
            <a:r>
              <a:rPr lang="en-US" sz="2400" dirty="0"/>
              <a:t>Examples of errors</a:t>
            </a:r>
          </a:p>
          <a:p>
            <a:pPr eaLnBrk="1" hangingPunct="1"/>
            <a:endParaRPr lang="en-US" sz="2400" dirty="0"/>
          </a:p>
          <a:p>
            <a:pPr eaLnBrk="1" hangingPunct="1"/>
            <a:endParaRPr lang="en-US" sz="2400" dirty="0"/>
          </a:p>
          <a:p>
            <a:pPr eaLnBrk="1" hangingPunct="1"/>
            <a:endParaRPr lang="en-US" sz="2400" dirty="0"/>
          </a:p>
          <a:p>
            <a:pPr eaLnBrk="1" hangingPunct="1"/>
            <a:endParaRPr lang="en-US" sz="2400" dirty="0"/>
          </a:p>
          <a:p>
            <a:pPr eaLnBrk="1" hangingPunct="1"/>
            <a:endParaRPr lang="en-US" sz="2400" dirty="0"/>
          </a:p>
          <a:p>
            <a:pPr eaLnBrk="1" hangingPunct="1"/>
            <a:endParaRPr lang="en-US" sz="2400" dirty="0"/>
          </a:p>
          <a:p>
            <a:pPr eaLnBrk="1" hangingPunct="1"/>
            <a:endParaRPr lang="en-US" sz="2400" dirty="0"/>
          </a:p>
        </p:txBody>
      </p:sp>
      <p:sp>
        <p:nvSpPr>
          <p:cNvPr id="32772" name="Text Box 4"/>
          <p:cNvSpPr txBox="1">
            <a:spLocks noChangeArrowheads="1"/>
          </p:cNvSpPr>
          <p:nvPr/>
        </p:nvSpPr>
        <p:spPr bwMode="auto">
          <a:xfrm>
            <a:off x="2590800" y="2082800"/>
            <a:ext cx="6781800" cy="16970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latin typeface="Courier New" pitchFamily="49" charset="0"/>
              </a:rPr>
              <a:t>Dear GlobalSCAPE Customer, </a:t>
            </a:r>
          </a:p>
          <a:p>
            <a:pPr>
              <a:spcBef>
                <a:spcPct val="50000"/>
              </a:spcBef>
            </a:pPr>
            <a:r>
              <a:rPr lang="en-US" sz="1400">
                <a:latin typeface="Courier New" pitchFamily="49" charset="0"/>
              </a:rPr>
              <a:t>GlobalSCAPE has partnered with ScanSoft to offer you the latest version of OmniPage Pro, for just $99.99* - the regular list price is $499! The most common question we've received about this offer is - Is this genuine? We would like to assure you that this offer is authorized by ScanSoft, is genuine and valid. You can get the . . .</a:t>
            </a:r>
          </a:p>
        </p:txBody>
      </p:sp>
      <p:sp>
        <p:nvSpPr>
          <p:cNvPr id="32773" name="Text Box 5"/>
          <p:cNvSpPr txBox="1">
            <a:spLocks noChangeArrowheads="1"/>
          </p:cNvSpPr>
          <p:nvPr/>
        </p:nvSpPr>
        <p:spPr bwMode="auto">
          <a:xfrm>
            <a:off x="2590800" y="3987800"/>
            <a:ext cx="6781800" cy="180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latin typeface="Courier New" pitchFamily="49" charset="0"/>
              </a:rPr>
              <a:t>. . . To receive your $30 Amazon.com promotional certificate, click through to</a:t>
            </a:r>
          </a:p>
          <a:p>
            <a:pPr>
              <a:spcBef>
                <a:spcPct val="50000"/>
              </a:spcBef>
            </a:pPr>
            <a:r>
              <a:rPr lang="en-US" sz="1400">
                <a:latin typeface="Courier New" pitchFamily="49" charset="0"/>
              </a:rPr>
              <a:t>  http://www.amazon.com/apparel</a:t>
            </a:r>
          </a:p>
          <a:p>
            <a:pPr>
              <a:spcBef>
                <a:spcPct val="50000"/>
              </a:spcBef>
            </a:pPr>
            <a:r>
              <a:rPr lang="en-US" sz="1400">
                <a:latin typeface="Courier New" pitchFamily="49" charset="0"/>
              </a:rPr>
              <a:t>and see the prominent link for the $30 offer. All details are there. We hope you enjoyed receiving this message. However, if you'd rather not receive future e-mails announcing new store launches, please click . . .</a:t>
            </a:r>
          </a:p>
        </p:txBody>
      </p:sp>
    </p:spTree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What to Do About Errors?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xfrm>
            <a:off x="406400" y="1397001"/>
            <a:ext cx="6451600" cy="4729164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dirty="0"/>
              <a:t>Need more features– words aren’t enough!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/>
              <a:t>Have you emailed the sender before?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/>
              <a:t>Have 1K other people just gotten the same email?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/>
              <a:t>Is the sending information consistent?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/>
              <a:t>Is the email in ALL CAPS?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/>
              <a:t>Do inline URLs point where they say they point?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/>
              <a:t>Does the email address you by (your) name?</a:t>
            </a:r>
          </a:p>
          <a:p>
            <a:pPr eaLnBrk="1" hangingPunct="1">
              <a:lnSpc>
                <a:spcPct val="80000"/>
              </a:lnSpc>
            </a:pPr>
            <a:endParaRPr lang="en-US" sz="2400" dirty="0"/>
          </a:p>
          <a:p>
            <a:pPr eaLnBrk="1" hangingPunct="1">
              <a:lnSpc>
                <a:spcPct val="80000"/>
              </a:lnSpc>
            </a:pPr>
            <a:r>
              <a:rPr lang="en-US" sz="2400" dirty="0"/>
              <a:t>Can add these information sources as new variables in the NB model</a:t>
            </a:r>
          </a:p>
          <a:p>
            <a:pPr eaLnBrk="1" hangingPunct="1">
              <a:lnSpc>
                <a:spcPct val="80000"/>
              </a:lnSpc>
            </a:pPr>
            <a:endParaRPr lang="en-US" sz="2400" dirty="0"/>
          </a:p>
          <a:p>
            <a:pPr eaLnBrk="1" hangingPunct="1">
              <a:lnSpc>
                <a:spcPct val="80000"/>
              </a:lnSpc>
            </a:pPr>
            <a:r>
              <a:rPr lang="en-US" sz="2400" dirty="0"/>
              <a:t>Next class we’ll talk about classifiers which let you easily add arbitrary features more easily</a:t>
            </a:r>
          </a:p>
          <a:p>
            <a:pPr eaLnBrk="1" hangingPunct="1">
              <a:lnSpc>
                <a:spcPct val="80000"/>
              </a:lnSpc>
            </a:pPr>
            <a:endParaRPr lang="en-US" sz="24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24800" y="1371722"/>
            <a:ext cx="3233737" cy="4585694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7848600" y="1447800"/>
            <a:ext cx="304800" cy="46482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47000">
                <a:schemeClr val="bg1">
                  <a:alpha val="50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Baselines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/>
              <a:t>First step: get a </a:t>
            </a:r>
            <a:r>
              <a:rPr lang="en-US" sz="2400">
                <a:solidFill>
                  <a:srgbClr val="CC0000"/>
                </a:solidFill>
              </a:rPr>
              <a:t>baseline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/>
              <a:t>Baselines are very simple “straw man” procedures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/>
              <a:t>Help determine how hard the task is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/>
              <a:t>Help know what a “good” accuracy is</a:t>
            </a:r>
          </a:p>
          <a:p>
            <a:pPr eaLnBrk="1" hangingPunct="1">
              <a:lnSpc>
                <a:spcPct val="80000"/>
              </a:lnSpc>
            </a:pPr>
            <a:endParaRPr lang="en-US" sz="2400"/>
          </a:p>
          <a:p>
            <a:pPr eaLnBrk="1" hangingPunct="1">
              <a:lnSpc>
                <a:spcPct val="80000"/>
              </a:lnSpc>
            </a:pPr>
            <a:r>
              <a:rPr lang="en-US" sz="2400"/>
              <a:t>Weak baseline: most frequent label classifier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/>
              <a:t>Gives all test instances whatever label was most common in the training set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/>
              <a:t>E.g. for spam filtering, might label everything as ham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/>
              <a:t>Accuracy might be very high if the problem is skewed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/>
              <a:t>E.g. calling everything “ham” gets 66%, so a classifier that gets 70% isn’t very good…</a:t>
            </a:r>
          </a:p>
          <a:p>
            <a:pPr lvl="1" eaLnBrk="1" hangingPunct="1">
              <a:lnSpc>
                <a:spcPct val="80000"/>
              </a:lnSpc>
            </a:pPr>
            <a:endParaRPr lang="en-US" sz="2000"/>
          </a:p>
          <a:p>
            <a:pPr eaLnBrk="1" hangingPunct="1">
              <a:lnSpc>
                <a:spcPct val="80000"/>
              </a:lnSpc>
            </a:pPr>
            <a:r>
              <a:rPr lang="en-US" sz="2400"/>
              <a:t>For real research, usually use previous work as a (strong) baseline</a:t>
            </a:r>
          </a:p>
          <a:p>
            <a:pPr lvl="1" eaLnBrk="1" hangingPunct="1">
              <a:lnSpc>
                <a:spcPct val="80000"/>
              </a:lnSpc>
            </a:pPr>
            <a:endParaRPr lang="en-US" sz="20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Example: Spam Filter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447800"/>
            <a:ext cx="6553200" cy="50292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dirty="0"/>
              <a:t>Input: an email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/>
              <a:t>Output: spam/ham</a:t>
            </a:r>
          </a:p>
          <a:p>
            <a:pPr lvl="1">
              <a:lnSpc>
                <a:spcPct val="80000"/>
              </a:lnSpc>
            </a:pPr>
            <a:endParaRPr lang="en-US" sz="2000" dirty="0"/>
          </a:p>
          <a:p>
            <a:pPr eaLnBrk="1" hangingPunct="1">
              <a:lnSpc>
                <a:spcPct val="80000"/>
              </a:lnSpc>
            </a:pPr>
            <a:r>
              <a:rPr lang="en-US" sz="2400" dirty="0"/>
              <a:t>Setup: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/>
              <a:t>Get a large collection of example emails, each labeled “spam” or “ham”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/>
              <a:t>Note: someone has to hand label all this data!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/>
              <a:t>Want to learn to predict labels of new, future emails</a:t>
            </a:r>
          </a:p>
          <a:p>
            <a:pPr lvl="1">
              <a:lnSpc>
                <a:spcPct val="80000"/>
              </a:lnSpc>
            </a:pPr>
            <a:endParaRPr lang="en-US" sz="2000" dirty="0"/>
          </a:p>
          <a:p>
            <a:pPr eaLnBrk="1" hangingPunct="1">
              <a:lnSpc>
                <a:spcPct val="80000"/>
              </a:lnSpc>
            </a:pPr>
            <a:r>
              <a:rPr lang="en-US" sz="2400" dirty="0"/>
              <a:t>Features: The attributes used to make the ham / spam decision</a:t>
            </a:r>
            <a:endParaRPr lang="en-US" sz="2000" dirty="0"/>
          </a:p>
          <a:p>
            <a:pPr lvl="1" eaLnBrk="1" hangingPunct="1">
              <a:lnSpc>
                <a:spcPct val="80000"/>
              </a:lnSpc>
            </a:pPr>
            <a:r>
              <a:rPr lang="en-US" sz="2000" dirty="0"/>
              <a:t>Words: FREE!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/>
              <a:t>Text Patterns: $</a:t>
            </a:r>
            <a:r>
              <a:rPr lang="en-US" sz="2000" dirty="0" err="1"/>
              <a:t>dd</a:t>
            </a:r>
            <a:r>
              <a:rPr lang="en-US" sz="2000" dirty="0"/>
              <a:t>, CAPS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/>
              <a:t>Non-text: </a:t>
            </a:r>
            <a:r>
              <a:rPr lang="en-US" sz="2000" dirty="0" err="1"/>
              <a:t>SenderInContacts</a:t>
            </a:r>
            <a:endParaRPr lang="en-US" sz="2000" dirty="0"/>
          </a:p>
          <a:p>
            <a:pPr lvl="1" eaLnBrk="1" hangingPunct="1">
              <a:lnSpc>
                <a:spcPct val="80000"/>
              </a:lnSpc>
            </a:pPr>
            <a:r>
              <a:rPr lang="en-US" sz="2000" dirty="0"/>
              <a:t>…</a:t>
            </a:r>
          </a:p>
          <a:p>
            <a:pPr lvl="1" eaLnBrk="1" hangingPunct="1">
              <a:lnSpc>
                <a:spcPct val="80000"/>
              </a:lnSpc>
            </a:pPr>
            <a:endParaRPr lang="en-US" sz="2000" dirty="0"/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8001000" y="1447800"/>
            <a:ext cx="3581400" cy="156966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>
                <a:latin typeface="Calibri"/>
                <a:cs typeface="Calibri"/>
              </a:rPr>
              <a:t>Dear Sir.</a:t>
            </a:r>
          </a:p>
          <a:p>
            <a:endParaRPr lang="en-US" sz="1600">
              <a:latin typeface="Calibri"/>
              <a:cs typeface="Calibri"/>
            </a:endParaRPr>
          </a:p>
          <a:p>
            <a:r>
              <a:rPr lang="en-US" sz="1600">
                <a:latin typeface="Calibri"/>
                <a:cs typeface="Calibri"/>
              </a:rPr>
              <a:t>First, I must solicit your confidence in this transaction, this is by virture of its nature as being utterly confidencial and top secret. …</a:t>
            </a:r>
          </a:p>
        </p:txBody>
      </p:sp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8001000" y="3048000"/>
            <a:ext cx="3505200" cy="181588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>
                <a:latin typeface="Calibri"/>
                <a:cs typeface="Calibri"/>
              </a:rPr>
              <a:t>TO BE REMOVED FROM FUTURE MAILINGS, SIMPLY REPLY TO THIS MESSAGE AND PUT "REMOVE" IN THE SUBJECT.</a:t>
            </a:r>
          </a:p>
          <a:p>
            <a:endParaRPr lang="en-US" sz="1600">
              <a:latin typeface="Calibri"/>
              <a:cs typeface="Calibri"/>
            </a:endParaRPr>
          </a:p>
          <a:p>
            <a:r>
              <a:rPr lang="en-US" sz="1600">
                <a:latin typeface="Calibri"/>
                <a:cs typeface="Calibri"/>
              </a:rPr>
              <a:t>99  MILLION EMAIL ADDRESSES</a:t>
            </a:r>
          </a:p>
          <a:p>
            <a:r>
              <a:rPr lang="en-US" sz="1600">
                <a:latin typeface="Calibri"/>
                <a:cs typeface="Calibri"/>
              </a:rPr>
              <a:t>  FOR ONLY $99</a:t>
            </a:r>
          </a:p>
        </p:txBody>
      </p:sp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8001000" y="4876800"/>
            <a:ext cx="3505200" cy="181588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>
                <a:latin typeface="Calibri"/>
                <a:cs typeface="Calibri"/>
              </a:rPr>
              <a:t>Ok, Iknow this is blatantly OT but I'm beginning to go insane. Had an old Dell Dimension XPS sitting in the corner and decided to put it to use, I know it was working pre being stuck in the corner, but when I plugged it in, hit the power nothing happened.</a:t>
            </a:r>
          </a:p>
        </p:txBody>
      </p:sp>
      <p:sp>
        <p:nvSpPr>
          <p:cNvPr id="1282055" name="Freeform 7"/>
          <p:cNvSpPr>
            <a:spLocks/>
          </p:cNvSpPr>
          <p:nvPr/>
        </p:nvSpPr>
        <p:spPr bwMode="auto">
          <a:xfrm>
            <a:off x="7061200" y="5334000"/>
            <a:ext cx="635000" cy="457200"/>
          </a:xfrm>
          <a:custGeom>
            <a:avLst/>
            <a:gdLst>
              <a:gd name="T0" fmla="*/ 2147483647 w 248"/>
              <a:gd name="T1" fmla="*/ 2147483647 h 144"/>
              <a:gd name="T2" fmla="*/ 2147483647 w 248"/>
              <a:gd name="T3" fmla="*/ 0 h 144"/>
              <a:gd name="T4" fmla="*/ 2147483647 w 248"/>
              <a:gd name="T5" fmla="*/ 2147483647 h 144"/>
              <a:gd name="T6" fmla="*/ 0 w 248"/>
              <a:gd name="T7" fmla="*/ 2147483647 h 144"/>
              <a:gd name="T8" fmla="*/ 2147483647 w 248"/>
              <a:gd name="T9" fmla="*/ 2147483647 h 14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48"/>
              <a:gd name="T16" fmla="*/ 0 h 144"/>
              <a:gd name="T17" fmla="*/ 248 w 248"/>
              <a:gd name="T18" fmla="*/ 144 h 14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48" h="144">
                <a:moveTo>
                  <a:pt x="77" y="144"/>
                </a:moveTo>
                <a:lnTo>
                  <a:pt x="248" y="0"/>
                </a:lnTo>
                <a:lnTo>
                  <a:pt x="86" y="94"/>
                </a:lnTo>
                <a:lnTo>
                  <a:pt x="0" y="51"/>
                </a:lnTo>
                <a:lnTo>
                  <a:pt x="77" y="144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82056" name="Freeform 8"/>
          <p:cNvSpPr>
            <a:spLocks/>
          </p:cNvSpPr>
          <p:nvPr/>
        </p:nvSpPr>
        <p:spPr bwMode="auto">
          <a:xfrm>
            <a:off x="7165975" y="1905000"/>
            <a:ext cx="454025" cy="457200"/>
          </a:xfrm>
          <a:custGeom>
            <a:avLst/>
            <a:gdLst>
              <a:gd name="T0" fmla="*/ 0 w 409"/>
              <a:gd name="T1" fmla="*/ 2147483647 h 412"/>
              <a:gd name="T2" fmla="*/ 2147483647 w 409"/>
              <a:gd name="T3" fmla="*/ 2147483647 h 412"/>
              <a:gd name="T4" fmla="*/ 2147483647 w 409"/>
              <a:gd name="T5" fmla="*/ 2147483647 h 412"/>
              <a:gd name="T6" fmla="*/ 2147483647 w 409"/>
              <a:gd name="T7" fmla="*/ 2147483647 h 412"/>
              <a:gd name="T8" fmla="*/ 2147483647 w 409"/>
              <a:gd name="T9" fmla="*/ 2147483647 h 412"/>
              <a:gd name="T10" fmla="*/ 2147483647 w 409"/>
              <a:gd name="T11" fmla="*/ 2147483647 h 412"/>
              <a:gd name="T12" fmla="*/ 2147483647 w 409"/>
              <a:gd name="T13" fmla="*/ 2147483647 h 412"/>
              <a:gd name="T14" fmla="*/ 2147483647 w 409"/>
              <a:gd name="T15" fmla="*/ 2147483647 h 412"/>
              <a:gd name="T16" fmla="*/ 2147483647 w 409"/>
              <a:gd name="T17" fmla="*/ 2147483647 h 412"/>
              <a:gd name="T18" fmla="*/ 2147483647 w 409"/>
              <a:gd name="T19" fmla="*/ 0 h 412"/>
              <a:gd name="T20" fmla="*/ 2147483647 w 409"/>
              <a:gd name="T21" fmla="*/ 2147483647 h 412"/>
              <a:gd name="T22" fmla="*/ 2147483647 w 409"/>
              <a:gd name="T23" fmla="*/ 0 h 412"/>
              <a:gd name="T24" fmla="*/ 0 w 409"/>
              <a:gd name="T25" fmla="*/ 2147483647 h 41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409"/>
              <a:gd name="T40" fmla="*/ 0 h 412"/>
              <a:gd name="T41" fmla="*/ 409 w 409"/>
              <a:gd name="T42" fmla="*/ 412 h 412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409" h="412">
                <a:moveTo>
                  <a:pt x="0" y="59"/>
                </a:moveTo>
                <a:lnTo>
                  <a:pt x="160" y="220"/>
                </a:lnTo>
                <a:lnTo>
                  <a:pt x="16" y="364"/>
                </a:lnTo>
                <a:lnTo>
                  <a:pt x="64" y="412"/>
                </a:lnTo>
                <a:lnTo>
                  <a:pt x="208" y="268"/>
                </a:lnTo>
                <a:lnTo>
                  <a:pt x="352" y="412"/>
                </a:lnTo>
                <a:lnTo>
                  <a:pt x="400" y="364"/>
                </a:lnTo>
                <a:lnTo>
                  <a:pt x="256" y="220"/>
                </a:lnTo>
                <a:lnTo>
                  <a:pt x="409" y="59"/>
                </a:lnTo>
                <a:lnTo>
                  <a:pt x="355" y="0"/>
                </a:lnTo>
                <a:lnTo>
                  <a:pt x="208" y="172"/>
                </a:lnTo>
                <a:lnTo>
                  <a:pt x="54" y="0"/>
                </a:lnTo>
                <a:lnTo>
                  <a:pt x="0" y="59"/>
                </a:lnTo>
                <a:close/>
              </a:path>
            </a:pathLst>
          </a:custGeom>
          <a:solidFill>
            <a:srgbClr val="CC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82057" name="Freeform 9"/>
          <p:cNvSpPr>
            <a:spLocks/>
          </p:cNvSpPr>
          <p:nvPr/>
        </p:nvSpPr>
        <p:spPr bwMode="auto">
          <a:xfrm>
            <a:off x="7162800" y="3505200"/>
            <a:ext cx="454025" cy="457200"/>
          </a:xfrm>
          <a:custGeom>
            <a:avLst/>
            <a:gdLst>
              <a:gd name="T0" fmla="*/ 0 w 409"/>
              <a:gd name="T1" fmla="*/ 2147483647 h 412"/>
              <a:gd name="T2" fmla="*/ 2147483647 w 409"/>
              <a:gd name="T3" fmla="*/ 2147483647 h 412"/>
              <a:gd name="T4" fmla="*/ 2147483647 w 409"/>
              <a:gd name="T5" fmla="*/ 2147483647 h 412"/>
              <a:gd name="T6" fmla="*/ 2147483647 w 409"/>
              <a:gd name="T7" fmla="*/ 2147483647 h 412"/>
              <a:gd name="T8" fmla="*/ 2147483647 w 409"/>
              <a:gd name="T9" fmla="*/ 2147483647 h 412"/>
              <a:gd name="T10" fmla="*/ 2147483647 w 409"/>
              <a:gd name="T11" fmla="*/ 2147483647 h 412"/>
              <a:gd name="T12" fmla="*/ 2147483647 w 409"/>
              <a:gd name="T13" fmla="*/ 2147483647 h 412"/>
              <a:gd name="T14" fmla="*/ 2147483647 w 409"/>
              <a:gd name="T15" fmla="*/ 2147483647 h 412"/>
              <a:gd name="T16" fmla="*/ 2147483647 w 409"/>
              <a:gd name="T17" fmla="*/ 2147483647 h 412"/>
              <a:gd name="T18" fmla="*/ 2147483647 w 409"/>
              <a:gd name="T19" fmla="*/ 0 h 412"/>
              <a:gd name="T20" fmla="*/ 2147483647 w 409"/>
              <a:gd name="T21" fmla="*/ 2147483647 h 412"/>
              <a:gd name="T22" fmla="*/ 2147483647 w 409"/>
              <a:gd name="T23" fmla="*/ 0 h 412"/>
              <a:gd name="T24" fmla="*/ 0 w 409"/>
              <a:gd name="T25" fmla="*/ 2147483647 h 41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409"/>
              <a:gd name="T40" fmla="*/ 0 h 412"/>
              <a:gd name="T41" fmla="*/ 409 w 409"/>
              <a:gd name="T42" fmla="*/ 412 h 412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409" h="412">
                <a:moveTo>
                  <a:pt x="0" y="59"/>
                </a:moveTo>
                <a:lnTo>
                  <a:pt x="160" y="220"/>
                </a:lnTo>
                <a:lnTo>
                  <a:pt x="16" y="364"/>
                </a:lnTo>
                <a:lnTo>
                  <a:pt x="64" y="412"/>
                </a:lnTo>
                <a:lnTo>
                  <a:pt x="208" y="268"/>
                </a:lnTo>
                <a:lnTo>
                  <a:pt x="352" y="412"/>
                </a:lnTo>
                <a:lnTo>
                  <a:pt x="400" y="364"/>
                </a:lnTo>
                <a:lnTo>
                  <a:pt x="256" y="220"/>
                </a:lnTo>
                <a:lnTo>
                  <a:pt x="409" y="59"/>
                </a:lnTo>
                <a:lnTo>
                  <a:pt x="355" y="0"/>
                </a:lnTo>
                <a:lnTo>
                  <a:pt x="208" y="172"/>
                </a:lnTo>
                <a:lnTo>
                  <a:pt x="54" y="0"/>
                </a:lnTo>
                <a:lnTo>
                  <a:pt x="0" y="59"/>
                </a:lnTo>
                <a:close/>
              </a:path>
            </a:pathLst>
          </a:custGeom>
          <a:solidFill>
            <a:srgbClr val="CC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2055" grpId="0" animBg="1"/>
      <p:bldP spid="1282056" grpId="0" animBg="1"/>
      <p:bldP spid="1282057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Confidences from a Classifier</a:t>
            </a:r>
          </a:p>
        </p:txBody>
      </p:sp>
      <p:sp>
        <p:nvSpPr>
          <p:cNvPr id="129945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5410200" cy="50292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000"/>
              <a:t>The </a:t>
            </a:r>
            <a:r>
              <a:rPr lang="en-US" sz="2000">
                <a:solidFill>
                  <a:srgbClr val="CC0000"/>
                </a:solidFill>
              </a:rPr>
              <a:t>confidence </a:t>
            </a:r>
            <a:r>
              <a:rPr lang="en-US" sz="2000"/>
              <a:t>of a probabilistic classifier: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/>
              <a:t>Posterior over the top label</a:t>
            </a:r>
          </a:p>
          <a:p>
            <a:pPr lvl="1" eaLnBrk="1" hangingPunct="1">
              <a:lnSpc>
                <a:spcPct val="80000"/>
              </a:lnSpc>
            </a:pPr>
            <a:endParaRPr lang="en-US" sz="1800"/>
          </a:p>
          <a:p>
            <a:pPr lvl="1" eaLnBrk="1" hangingPunct="1">
              <a:lnSpc>
                <a:spcPct val="80000"/>
              </a:lnSpc>
            </a:pPr>
            <a:endParaRPr lang="en-US" sz="1800"/>
          </a:p>
          <a:p>
            <a:pPr lvl="1" eaLnBrk="1" hangingPunct="1">
              <a:lnSpc>
                <a:spcPct val="80000"/>
              </a:lnSpc>
            </a:pPr>
            <a:endParaRPr lang="en-US" sz="1800"/>
          </a:p>
          <a:p>
            <a:pPr lvl="1" eaLnBrk="1" hangingPunct="1">
              <a:lnSpc>
                <a:spcPct val="80000"/>
              </a:lnSpc>
            </a:pPr>
            <a:r>
              <a:rPr lang="en-US" sz="1800"/>
              <a:t>Represents how sure the classifier is of the classification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/>
              <a:t>Any probabilistic model will have confidences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/>
              <a:t>No guarantee confidence is correct</a:t>
            </a:r>
          </a:p>
          <a:p>
            <a:pPr eaLnBrk="1" hangingPunct="1">
              <a:lnSpc>
                <a:spcPct val="80000"/>
              </a:lnSpc>
            </a:pPr>
            <a:endParaRPr lang="en-US" sz="2000"/>
          </a:p>
          <a:p>
            <a:pPr eaLnBrk="1" hangingPunct="1">
              <a:lnSpc>
                <a:spcPct val="80000"/>
              </a:lnSpc>
            </a:pPr>
            <a:r>
              <a:rPr lang="en-US" sz="2000"/>
              <a:t>Calibration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/>
              <a:t>Weak calibration: higher confidences mean higher accuracy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/>
              <a:t>Strong calibration: confidence predicts accuracy rate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/>
              <a:t>What’s the value of calibration?</a:t>
            </a:r>
          </a:p>
        </p:txBody>
      </p:sp>
      <p:pic>
        <p:nvPicPr>
          <p:cNvPr id="36868" name="Picture 34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524000" y="2384425"/>
            <a:ext cx="3654425" cy="39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6869" name="Group 5"/>
          <p:cNvGrpSpPr>
            <a:grpSpLocks/>
          </p:cNvGrpSpPr>
          <p:nvPr/>
        </p:nvGrpSpPr>
        <p:grpSpPr bwMode="auto">
          <a:xfrm>
            <a:off x="6705600" y="1611313"/>
            <a:ext cx="1600200" cy="1538287"/>
            <a:chOff x="4179" y="1008"/>
            <a:chExt cx="1149" cy="1104"/>
          </a:xfrm>
        </p:grpSpPr>
        <p:sp>
          <p:nvSpPr>
            <p:cNvPr id="36890" name="Line 6"/>
            <p:cNvSpPr>
              <a:spLocks noChangeShapeType="1"/>
            </p:cNvSpPr>
            <p:nvPr/>
          </p:nvSpPr>
          <p:spPr bwMode="auto">
            <a:xfrm>
              <a:off x="4368" y="1842"/>
              <a:ext cx="96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36891" name="Picture 7" descr="txp_fig"/>
            <p:cNvPicPr>
              <a:picLocks noChangeAspect="1" noChangeArrowheads="1"/>
            </p:cNvPicPr>
            <p:nvPr>
              <p:custDataLst>
                <p:tags r:id="rId6"/>
              </p:custDataLst>
            </p:nvPr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4608" y="1938"/>
              <a:ext cx="523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6892" name="Picture 8" descr="txp_fig"/>
            <p:cNvPicPr>
              <a:picLocks noChangeAspect="1" noChangeArrowheads="1"/>
            </p:cNvPicPr>
            <p:nvPr>
              <p:custDataLst>
                <p:tags r:id="rId7"/>
              </p:custDataLst>
            </p:nvPr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4179" y="1122"/>
              <a:ext cx="93" cy="5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6893" name="Line 9"/>
            <p:cNvSpPr>
              <a:spLocks noChangeShapeType="1"/>
            </p:cNvSpPr>
            <p:nvPr/>
          </p:nvSpPr>
          <p:spPr bwMode="auto">
            <a:xfrm flipV="1">
              <a:off x="4368" y="1026"/>
              <a:ext cx="0" cy="81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894" name="Rectangle 10"/>
            <p:cNvSpPr>
              <a:spLocks noChangeArrowheads="1"/>
            </p:cNvSpPr>
            <p:nvPr/>
          </p:nvSpPr>
          <p:spPr bwMode="auto">
            <a:xfrm>
              <a:off x="4416" y="1776"/>
              <a:ext cx="144" cy="4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95" name="Rectangle 11"/>
            <p:cNvSpPr>
              <a:spLocks noChangeArrowheads="1"/>
            </p:cNvSpPr>
            <p:nvPr/>
          </p:nvSpPr>
          <p:spPr bwMode="auto">
            <a:xfrm>
              <a:off x="4608" y="1632"/>
              <a:ext cx="144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96" name="Rectangle 12"/>
            <p:cNvSpPr>
              <a:spLocks noChangeArrowheads="1"/>
            </p:cNvSpPr>
            <p:nvPr/>
          </p:nvSpPr>
          <p:spPr bwMode="auto">
            <a:xfrm>
              <a:off x="4800" y="1488"/>
              <a:ext cx="144" cy="33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97" name="Rectangle 13"/>
            <p:cNvSpPr>
              <a:spLocks noChangeArrowheads="1"/>
            </p:cNvSpPr>
            <p:nvPr/>
          </p:nvSpPr>
          <p:spPr bwMode="auto">
            <a:xfrm>
              <a:off x="4992" y="1248"/>
              <a:ext cx="144" cy="57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98" name="Rectangle 14"/>
            <p:cNvSpPr>
              <a:spLocks noChangeArrowheads="1"/>
            </p:cNvSpPr>
            <p:nvPr/>
          </p:nvSpPr>
          <p:spPr bwMode="auto">
            <a:xfrm>
              <a:off x="5184" y="1008"/>
              <a:ext cx="144" cy="81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6870" name="Group 15"/>
          <p:cNvGrpSpPr>
            <a:grpSpLocks/>
          </p:cNvGrpSpPr>
          <p:nvPr/>
        </p:nvGrpSpPr>
        <p:grpSpPr bwMode="auto">
          <a:xfrm>
            <a:off x="6705600" y="3363913"/>
            <a:ext cx="1600200" cy="1538287"/>
            <a:chOff x="4179" y="2304"/>
            <a:chExt cx="1149" cy="1104"/>
          </a:xfrm>
        </p:grpSpPr>
        <p:sp>
          <p:nvSpPr>
            <p:cNvPr id="36881" name="Line 16"/>
            <p:cNvSpPr>
              <a:spLocks noChangeShapeType="1"/>
            </p:cNvSpPr>
            <p:nvPr/>
          </p:nvSpPr>
          <p:spPr bwMode="auto">
            <a:xfrm>
              <a:off x="4368" y="3138"/>
              <a:ext cx="96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36882" name="Picture 17" descr="txp_fig"/>
            <p:cNvPicPr>
              <a:picLocks noChangeAspect="1" noChangeArrowheads="1"/>
            </p:cNvPicPr>
            <p:nvPr>
              <p:custDataLst>
                <p:tags r:id="rId4"/>
              </p:custDataLst>
            </p:nvPr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4608" y="3234"/>
              <a:ext cx="523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6883" name="Picture 18" descr="txp_fig"/>
            <p:cNvPicPr>
              <a:picLocks noChangeAspect="1" noChangeArrowheads="1"/>
            </p:cNvPicPr>
            <p:nvPr>
              <p:custDataLst>
                <p:tags r:id="rId5"/>
              </p:custDataLst>
            </p:nvPr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4179" y="2418"/>
              <a:ext cx="93" cy="5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6884" name="Line 19"/>
            <p:cNvSpPr>
              <a:spLocks noChangeShapeType="1"/>
            </p:cNvSpPr>
            <p:nvPr/>
          </p:nvSpPr>
          <p:spPr bwMode="auto">
            <a:xfrm flipV="1">
              <a:off x="4368" y="2322"/>
              <a:ext cx="0" cy="81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885" name="Rectangle 20"/>
            <p:cNvSpPr>
              <a:spLocks noChangeArrowheads="1"/>
            </p:cNvSpPr>
            <p:nvPr/>
          </p:nvSpPr>
          <p:spPr bwMode="auto">
            <a:xfrm>
              <a:off x="4416" y="3072"/>
              <a:ext cx="144" cy="4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86" name="Rectangle 21"/>
            <p:cNvSpPr>
              <a:spLocks noChangeArrowheads="1"/>
            </p:cNvSpPr>
            <p:nvPr/>
          </p:nvSpPr>
          <p:spPr bwMode="auto">
            <a:xfrm>
              <a:off x="4608" y="2976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87" name="Rectangle 22"/>
            <p:cNvSpPr>
              <a:spLocks noChangeArrowheads="1"/>
            </p:cNvSpPr>
            <p:nvPr/>
          </p:nvSpPr>
          <p:spPr bwMode="auto">
            <a:xfrm>
              <a:off x="4800" y="2928"/>
              <a:ext cx="144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88" name="Rectangle 23"/>
            <p:cNvSpPr>
              <a:spLocks noChangeArrowheads="1"/>
            </p:cNvSpPr>
            <p:nvPr/>
          </p:nvSpPr>
          <p:spPr bwMode="auto">
            <a:xfrm>
              <a:off x="4992" y="2784"/>
              <a:ext cx="144" cy="33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89" name="Rectangle 24"/>
            <p:cNvSpPr>
              <a:spLocks noChangeArrowheads="1"/>
            </p:cNvSpPr>
            <p:nvPr/>
          </p:nvSpPr>
          <p:spPr bwMode="auto">
            <a:xfrm>
              <a:off x="5184" y="2304"/>
              <a:ext cx="144" cy="81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6871" name="Group 25"/>
          <p:cNvGrpSpPr>
            <a:grpSpLocks/>
          </p:cNvGrpSpPr>
          <p:nvPr/>
        </p:nvGrpSpPr>
        <p:grpSpPr bwMode="auto">
          <a:xfrm>
            <a:off x="6705600" y="5116513"/>
            <a:ext cx="1600200" cy="1512887"/>
            <a:chOff x="4179" y="3522"/>
            <a:chExt cx="1149" cy="1086"/>
          </a:xfrm>
        </p:grpSpPr>
        <p:sp>
          <p:nvSpPr>
            <p:cNvPr id="36872" name="Line 26"/>
            <p:cNvSpPr>
              <a:spLocks noChangeShapeType="1"/>
            </p:cNvSpPr>
            <p:nvPr/>
          </p:nvSpPr>
          <p:spPr bwMode="auto">
            <a:xfrm>
              <a:off x="4368" y="4338"/>
              <a:ext cx="96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36873" name="Picture 27" descr="txp_fig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4608" y="4434"/>
              <a:ext cx="523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6874" name="Picture 28" descr="txp_fig"/>
            <p:cNvPicPr>
              <a:picLocks noChangeAspect="1" noChangeArrowheads="1"/>
            </p:cNvPicPr>
            <p:nvPr>
              <p:custDataLst>
                <p:tags r:id="rId3"/>
              </p:custDataLst>
            </p:nvPr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4179" y="3618"/>
              <a:ext cx="93" cy="5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6875" name="Line 29"/>
            <p:cNvSpPr>
              <a:spLocks noChangeShapeType="1"/>
            </p:cNvSpPr>
            <p:nvPr/>
          </p:nvSpPr>
          <p:spPr bwMode="auto">
            <a:xfrm flipV="1">
              <a:off x="4368" y="3522"/>
              <a:ext cx="0" cy="81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876" name="Rectangle 30"/>
            <p:cNvSpPr>
              <a:spLocks noChangeArrowheads="1"/>
            </p:cNvSpPr>
            <p:nvPr/>
          </p:nvSpPr>
          <p:spPr bwMode="auto">
            <a:xfrm>
              <a:off x="4416" y="4272"/>
              <a:ext cx="144" cy="4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77" name="Rectangle 31"/>
            <p:cNvSpPr>
              <a:spLocks noChangeArrowheads="1"/>
            </p:cNvSpPr>
            <p:nvPr/>
          </p:nvSpPr>
          <p:spPr bwMode="auto">
            <a:xfrm>
              <a:off x="4608" y="3792"/>
              <a:ext cx="144" cy="52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78" name="Rectangle 32"/>
            <p:cNvSpPr>
              <a:spLocks noChangeArrowheads="1"/>
            </p:cNvSpPr>
            <p:nvPr/>
          </p:nvSpPr>
          <p:spPr bwMode="auto">
            <a:xfrm>
              <a:off x="4800" y="3984"/>
              <a:ext cx="144" cy="33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79" name="Rectangle 33"/>
            <p:cNvSpPr>
              <a:spLocks noChangeArrowheads="1"/>
            </p:cNvSpPr>
            <p:nvPr/>
          </p:nvSpPr>
          <p:spPr bwMode="auto">
            <a:xfrm>
              <a:off x="4992" y="3600"/>
              <a:ext cx="144" cy="72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80" name="Rectangle 34"/>
            <p:cNvSpPr>
              <a:spLocks noChangeArrowheads="1"/>
            </p:cNvSpPr>
            <p:nvPr/>
          </p:nvSpPr>
          <p:spPr bwMode="auto">
            <a:xfrm>
              <a:off x="5184" y="3744"/>
              <a:ext cx="144" cy="57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94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945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945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945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Summary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/>
              <a:t>Bayes rule lets us do diagnostic queries with causal probabilities</a:t>
            </a:r>
          </a:p>
          <a:p>
            <a:pPr eaLnBrk="1" hangingPunct="1">
              <a:lnSpc>
                <a:spcPct val="80000"/>
              </a:lnSpc>
            </a:pPr>
            <a:endParaRPr lang="en-US" sz="2400"/>
          </a:p>
          <a:p>
            <a:pPr eaLnBrk="1" hangingPunct="1">
              <a:lnSpc>
                <a:spcPct val="80000"/>
              </a:lnSpc>
            </a:pPr>
            <a:r>
              <a:rPr lang="en-US" sz="2400"/>
              <a:t>The naïve Bayes assumption takes all features to be independent given the class label</a:t>
            </a:r>
          </a:p>
          <a:p>
            <a:pPr eaLnBrk="1" hangingPunct="1">
              <a:lnSpc>
                <a:spcPct val="80000"/>
              </a:lnSpc>
            </a:pPr>
            <a:endParaRPr lang="en-US" sz="2400"/>
          </a:p>
          <a:p>
            <a:pPr eaLnBrk="1" hangingPunct="1">
              <a:lnSpc>
                <a:spcPct val="80000"/>
              </a:lnSpc>
            </a:pPr>
            <a:r>
              <a:rPr lang="en-US" sz="2400"/>
              <a:t>We can build classifiers out of a naïve Bayes model using training data</a:t>
            </a:r>
          </a:p>
          <a:p>
            <a:pPr eaLnBrk="1" hangingPunct="1">
              <a:lnSpc>
                <a:spcPct val="80000"/>
              </a:lnSpc>
            </a:pPr>
            <a:endParaRPr lang="en-US" sz="2400"/>
          </a:p>
          <a:p>
            <a:pPr eaLnBrk="1" hangingPunct="1">
              <a:lnSpc>
                <a:spcPct val="80000"/>
              </a:lnSpc>
            </a:pPr>
            <a:r>
              <a:rPr lang="en-US" sz="2400"/>
              <a:t>Smoothing estimates is important in real systems</a:t>
            </a:r>
          </a:p>
          <a:p>
            <a:pPr eaLnBrk="1" hangingPunct="1">
              <a:lnSpc>
                <a:spcPct val="80000"/>
              </a:lnSpc>
            </a:pPr>
            <a:endParaRPr lang="en-US" sz="2400"/>
          </a:p>
          <a:p>
            <a:pPr eaLnBrk="1" hangingPunct="1">
              <a:lnSpc>
                <a:spcPct val="80000"/>
              </a:lnSpc>
            </a:pPr>
            <a:r>
              <a:rPr lang="en-US" sz="2400"/>
              <a:t>Classifier confidences are useful, when you can get them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Next Time: Perceptron!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Precision vs. Recall</a:t>
            </a:r>
          </a:p>
        </p:txBody>
      </p:sp>
      <p:sp>
        <p:nvSpPr>
          <p:cNvPr id="130048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382000" cy="49530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000"/>
              <a:t>Let’s say we want to classify web pages as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000"/>
              <a:t>	homepages or not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/>
              <a:t>In a test set of 1K pages, there are 3 homepages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/>
              <a:t>Our classifier says they are all non-homepages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/>
              <a:t>99.7 accuracy!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/>
              <a:t>Need new measures for rare positive events</a:t>
            </a:r>
          </a:p>
          <a:p>
            <a:pPr eaLnBrk="1" hangingPunct="1">
              <a:lnSpc>
                <a:spcPct val="80000"/>
              </a:lnSpc>
            </a:pPr>
            <a:endParaRPr lang="en-US" sz="2000"/>
          </a:p>
          <a:p>
            <a:pPr eaLnBrk="1" hangingPunct="1">
              <a:lnSpc>
                <a:spcPct val="80000"/>
              </a:lnSpc>
            </a:pPr>
            <a:r>
              <a:rPr lang="en-US" sz="2000"/>
              <a:t>Precision: fraction of guessed positives which were actually positive</a:t>
            </a:r>
          </a:p>
          <a:p>
            <a:pPr eaLnBrk="1" hangingPunct="1">
              <a:lnSpc>
                <a:spcPct val="80000"/>
              </a:lnSpc>
            </a:pPr>
            <a:endParaRPr lang="en-US" sz="2000"/>
          </a:p>
          <a:p>
            <a:pPr eaLnBrk="1" hangingPunct="1">
              <a:lnSpc>
                <a:spcPct val="80000"/>
              </a:lnSpc>
            </a:pPr>
            <a:r>
              <a:rPr lang="en-US" sz="2000"/>
              <a:t>Recall: fraction of actual positives which were guessed as positive</a:t>
            </a:r>
          </a:p>
          <a:p>
            <a:pPr eaLnBrk="1" hangingPunct="1">
              <a:lnSpc>
                <a:spcPct val="80000"/>
              </a:lnSpc>
            </a:pPr>
            <a:endParaRPr lang="en-US" sz="2000"/>
          </a:p>
          <a:p>
            <a:pPr eaLnBrk="1" hangingPunct="1">
              <a:lnSpc>
                <a:spcPct val="80000"/>
              </a:lnSpc>
            </a:pPr>
            <a:r>
              <a:rPr lang="en-US" sz="2000"/>
              <a:t>Say we guess 5 homepages, of which 2 were actually homepages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/>
              <a:t>Precision: 2 correct / 5 guessed = 0.4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/>
              <a:t>Recall: 2 correct / 3 true = 0.67</a:t>
            </a:r>
          </a:p>
          <a:p>
            <a:pPr lvl="1" eaLnBrk="1" hangingPunct="1">
              <a:lnSpc>
                <a:spcPct val="80000"/>
              </a:lnSpc>
            </a:pPr>
            <a:endParaRPr lang="en-US" sz="1800"/>
          </a:p>
          <a:p>
            <a:pPr eaLnBrk="1" hangingPunct="1">
              <a:lnSpc>
                <a:spcPct val="80000"/>
              </a:lnSpc>
            </a:pPr>
            <a:r>
              <a:rPr lang="en-US" sz="2000"/>
              <a:t>Which is more important in customer support email automation?</a:t>
            </a:r>
          </a:p>
          <a:p>
            <a:pPr eaLnBrk="1" hangingPunct="1">
              <a:lnSpc>
                <a:spcPct val="80000"/>
              </a:lnSpc>
            </a:pPr>
            <a:r>
              <a:rPr lang="en-US" sz="2000"/>
              <a:t>Which is more important in airport face recognition?</a:t>
            </a:r>
          </a:p>
          <a:p>
            <a:pPr eaLnBrk="1" hangingPunct="1">
              <a:lnSpc>
                <a:spcPct val="80000"/>
              </a:lnSpc>
            </a:pPr>
            <a:endParaRPr lang="en-US" sz="2000"/>
          </a:p>
        </p:txBody>
      </p:sp>
      <p:sp>
        <p:nvSpPr>
          <p:cNvPr id="37892" name="Rectangle 4"/>
          <p:cNvSpPr>
            <a:spLocks noChangeArrowheads="1"/>
          </p:cNvSpPr>
          <p:nvPr/>
        </p:nvSpPr>
        <p:spPr bwMode="auto">
          <a:xfrm>
            <a:off x="6629400" y="1524000"/>
            <a:ext cx="2286000" cy="1905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893" name="Text Box 5"/>
          <p:cNvSpPr txBox="1">
            <a:spLocks noChangeArrowheads="1"/>
          </p:cNvSpPr>
          <p:nvPr/>
        </p:nvSpPr>
        <p:spPr bwMode="auto">
          <a:xfrm>
            <a:off x="6705600" y="1371600"/>
            <a:ext cx="533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/>
              <a:t>-</a:t>
            </a:r>
          </a:p>
        </p:txBody>
      </p:sp>
      <p:sp>
        <p:nvSpPr>
          <p:cNvPr id="37894" name="Oval 6"/>
          <p:cNvSpPr>
            <a:spLocks noChangeArrowheads="1"/>
          </p:cNvSpPr>
          <p:nvPr/>
        </p:nvSpPr>
        <p:spPr bwMode="auto">
          <a:xfrm>
            <a:off x="7721600" y="2057400"/>
            <a:ext cx="812800" cy="812800"/>
          </a:xfrm>
          <a:prstGeom prst="ellipse">
            <a:avLst/>
          </a:prstGeom>
          <a:solidFill>
            <a:srgbClr val="FF0000">
              <a:alpha val="50195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895" name="Oval 7"/>
          <p:cNvSpPr>
            <a:spLocks noChangeArrowheads="1"/>
          </p:cNvSpPr>
          <p:nvPr/>
        </p:nvSpPr>
        <p:spPr bwMode="auto">
          <a:xfrm>
            <a:off x="7239000" y="2057400"/>
            <a:ext cx="838200" cy="838200"/>
          </a:xfrm>
          <a:prstGeom prst="ellipse">
            <a:avLst/>
          </a:prstGeom>
          <a:solidFill>
            <a:srgbClr val="3333FF">
              <a:alpha val="50195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896" name="Text Box 8"/>
          <p:cNvSpPr txBox="1">
            <a:spLocks noChangeArrowheads="1"/>
          </p:cNvSpPr>
          <p:nvPr/>
        </p:nvSpPr>
        <p:spPr bwMode="auto">
          <a:xfrm>
            <a:off x="7010400" y="2895600"/>
            <a:ext cx="1295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3333FF"/>
                </a:solidFill>
              </a:rPr>
              <a:t>guessed +</a:t>
            </a:r>
          </a:p>
        </p:txBody>
      </p:sp>
      <p:sp>
        <p:nvSpPr>
          <p:cNvPr id="37897" name="Text Box 9"/>
          <p:cNvSpPr txBox="1">
            <a:spLocks noChangeArrowheads="1"/>
          </p:cNvSpPr>
          <p:nvPr/>
        </p:nvSpPr>
        <p:spPr bwMode="auto">
          <a:xfrm>
            <a:off x="7772400" y="1676400"/>
            <a:ext cx="1295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CC0000"/>
                </a:solidFill>
              </a:rPr>
              <a:t>actual +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4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48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48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48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48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48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Precision vs. Recall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50292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/>
              <a:t>Precision/recall tradeoff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/>
              <a:t>Often, you can trade off precision and recall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/>
              <a:t>Only works well with weakly calibrated classifiers</a:t>
            </a:r>
          </a:p>
          <a:p>
            <a:pPr lvl="1" eaLnBrk="1" hangingPunct="1">
              <a:lnSpc>
                <a:spcPct val="90000"/>
              </a:lnSpc>
            </a:pPr>
            <a:endParaRPr lang="en-US" sz="2400"/>
          </a:p>
          <a:p>
            <a:pPr eaLnBrk="1" hangingPunct="1">
              <a:lnSpc>
                <a:spcPct val="90000"/>
              </a:lnSpc>
            </a:pPr>
            <a:r>
              <a:rPr lang="en-US" sz="2800"/>
              <a:t>To summarize the tradeoff: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>
                <a:solidFill>
                  <a:srgbClr val="CC0000"/>
                </a:solidFill>
              </a:rPr>
              <a:t>Break-even point:</a:t>
            </a:r>
            <a:r>
              <a:rPr lang="en-US" sz="2400"/>
              <a:t> precision value when p = r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>
                <a:solidFill>
                  <a:srgbClr val="CC0000"/>
                </a:solidFill>
              </a:rPr>
              <a:t>F-measure:</a:t>
            </a:r>
            <a:r>
              <a:rPr lang="en-US" sz="2400"/>
              <a:t> harmonic mean of p and r:</a:t>
            </a:r>
          </a:p>
        </p:txBody>
      </p:sp>
      <p:sp>
        <p:nvSpPr>
          <p:cNvPr id="38916" name="Line 4"/>
          <p:cNvSpPr>
            <a:spLocks noChangeShapeType="1"/>
          </p:cNvSpPr>
          <p:nvPr/>
        </p:nvSpPr>
        <p:spPr bwMode="auto">
          <a:xfrm>
            <a:off x="6521450" y="3633788"/>
            <a:ext cx="21653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17" name="Line 5"/>
          <p:cNvSpPr>
            <a:spLocks noChangeShapeType="1"/>
          </p:cNvSpPr>
          <p:nvPr/>
        </p:nvSpPr>
        <p:spPr bwMode="auto">
          <a:xfrm flipV="1">
            <a:off x="6521450" y="1793875"/>
            <a:ext cx="0" cy="18399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38918" name="Picture 6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73775" y="2030413"/>
            <a:ext cx="254000" cy="127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9" name="Picture 7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239000" y="3810000"/>
            <a:ext cx="747713" cy="22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20" name="Freeform 8"/>
          <p:cNvSpPr>
            <a:spLocks/>
          </p:cNvSpPr>
          <p:nvPr/>
        </p:nvSpPr>
        <p:spPr bwMode="auto">
          <a:xfrm>
            <a:off x="6629400" y="1828800"/>
            <a:ext cx="1981200" cy="1676400"/>
          </a:xfrm>
          <a:custGeom>
            <a:avLst/>
            <a:gdLst>
              <a:gd name="T0" fmla="*/ 0 w 1248"/>
              <a:gd name="T1" fmla="*/ 0 h 1056"/>
              <a:gd name="T2" fmla="*/ 2147483647 w 1248"/>
              <a:gd name="T3" fmla="*/ 2147483647 h 1056"/>
              <a:gd name="T4" fmla="*/ 2147483647 w 1248"/>
              <a:gd name="T5" fmla="*/ 2147483647 h 1056"/>
              <a:gd name="T6" fmla="*/ 2147483647 w 1248"/>
              <a:gd name="T7" fmla="*/ 2147483647 h 1056"/>
              <a:gd name="T8" fmla="*/ 0 60000 65536"/>
              <a:gd name="T9" fmla="*/ 0 60000 65536"/>
              <a:gd name="T10" fmla="*/ 0 60000 65536"/>
              <a:gd name="T11" fmla="*/ 0 60000 65536"/>
              <a:gd name="T12" fmla="*/ 0 w 1248"/>
              <a:gd name="T13" fmla="*/ 0 h 1056"/>
              <a:gd name="T14" fmla="*/ 1248 w 1248"/>
              <a:gd name="T15" fmla="*/ 1056 h 105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48" h="1056">
                <a:moveTo>
                  <a:pt x="0" y="0"/>
                </a:moveTo>
                <a:cubicBezTo>
                  <a:pt x="43" y="110"/>
                  <a:pt x="167" y="505"/>
                  <a:pt x="260" y="657"/>
                </a:cubicBezTo>
                <a:cubicBezTo>
                  <a:pt x="353" y="809"/>
                  <a:pt x="391" y="848"/>
                  <a:pt x="556" y="915"/>
                </a:cubicBezTo>
                <a:cubicBezTo>
                  <a:pt x="721" y="982"/>
                  <a:pt x="1104" y="1027"/>
                  <a:pt x="1248" y="1056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38921" name="Picture 9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819400" y="5791200"/>
            <a:ext cx="2005013" cy="63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22" name="Line 10"/>
          <p:cNvSpPr>
            <a:spLocks noChangeShapeType="1"/>
          </p:cNvSpPr>
          <p:nvPr/>
        </p:nvSpPr>
        <p:spPr bwMode="auto">
          <a:xfrm flipV="1">
            <a:off x="6553200" y="1905000"/>
            <a:ext cx="1905000" cy="1752600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38923" name="Picture 11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077200" y="1600200"/>
            <a:ext cx="68580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24" name="Oval 12"/>
          <p:cNvSpPr>
            <a:spLocks noChangeArrowheads="1"/>
          </p:cNvSpPr>
          <p:nvPr/>
        </p:nvSpPr>
        <p:spPr bwMode="auto">
          <a:xfrm>
            <a:off x="7094538" y="3011488"/>
            <a:ext cx="152400" cy="152400"/>
          </a:xfrm>
          <a:prstGeom prst="ellipse">
            <a:avLst/>
          </a:prstGeom>
          <a:solidFill>
            <a:srgbClr val="CC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/>
                <a:cs typeface="Calibri"/>
              </a:rPr>
              <a:t>Example: Digit Recognition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570037"/>
            <a:ext cx="8001000" cy="4525963"/>
          </a:xfrm>
        </p:spPr>
        <p:txBody>
          <a:bodyPr/>
          <a:lstStyle/>
          <a:p>
            <a:pPr eaLnBrk="1" hangingPunct="1"/>
            <a:r>
              <a:rPr lang="en-US" sz="2400" dirty="0">
                <a:latin typeface="Calibri"/>
                <a:cs typeface="Calibri"/>
              </a:rPr>
              <a:t>Input: images / pixel grids</a:t>
            </a:r>
          </a:p>
          <a:p>
            <a:pPr eaLnBrk="1" hangingPunct="1"/>
            <a:r>
              <a:rPr lang="en-US" sz="2400" dirty="0">
                <a:latin typeface="Calibri"/>
                <a:cs typeface="Calibri"/>
              </a:rPr>
              <a:t>Output: a digit 0-9</a:t>
            </a:r>
          </a:p>
          <a:p>
            <a:pPr eaLnBrk="1" hangingPunct="1"/>
            <a:endParaRPr lang="en-US" sz="2400" dirty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dirty="0">
                <a:latin typeface="Calibri"/>
                <a:cs typeface="Calibri"/>
              </a:rPr>
              <a:t>Setup: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Get a large collection of example images, each labeled with a digit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Note: someone has to hand label all this data!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Want to learn to predict labels of new, future digit images</a:t>
            </a:r>
          </a:p>
          <a:p>
            <a:pPr lvl="1" eaLnBrk="1" hangingPunct="1">
              <a:lnSpc>
                <a:spcPct val="80000"/>
              </a:lnSpc>
            </a:pPr>
            <a:endParaRPr lang="en-US" sz="2000" dirty="0">
              <a:latin typeface="Calibri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endParaRPr lang="en-US" sz="2000" dirty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dirty="0">
                <a:latin typeface="Calibri"/>
                <a:cs typeface="Calibri"/>
              </a:rPr>
              <a:t>Features: </a:t>
            </a:r>
            <a:r>
              <a:rPr lang="en-US" sz="2000" dirty="0">
                <a:latin typeface="Calibri"/>
                <a:cs typeface="Calibri"/>
              </a:rPr>
              <a:t>The attributes used to make the digit decision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Pixels: (6,8)=ON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Shape Patterns: </a:t>
            </a:r>
            <a:r>
              <a:rPr lang="en-US" sz="2000" dirty="0" err="1">
                <a:latin typeface="Calibri"/>
                <a:cs typeface="Calibri"/>
              </a:rPr>
              <a:t>NumComponents</a:t>
            </a:r>
            <a:r>
              <a:rPr lang="en-US" sz="2000" dirty="0">
                <a:latin typeface="Calibri"/>
                <a:cs typeface="Calibri"/>
              </a:rPr>
              <a:t>, </a:t>
            </a:r>
            <a:r>
              <a:rPr lang="en-US" sz="2000" dirty="0" err="1">
                <a:latin typeface="Calibri"/>
                <a:cs typeface="Calibri"/>
              </a:rPr>
              <a:t>AspectRatio</a:t>
            </a:r>
            <a:r>
              <a:rPr lang="en-US" sz="2000" dirty="0">
                <a:latin typeface="Calibri"/>
                <a:cs typeface="Calibri"/>
              </a:rPr>
              <a:t>, </a:t>
            </a:r>
            <a:r>
              <a:rPr lang="en-US" sz="2000" dirty="0" err="1">
                <a:latin typeface="Calibri"/>
                <a:cs typeface="Calibri"/>
              </a:rPr>
              <a:t>NumLoops</a:t>
            </a:r>
            <a:endParaRPr lang="en-US" sz="2000" dirty="0">
              <a:latin typeface="Calibri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…</a:t>
            </a:r>
          </a:p>
          <a:p>
            <a:pPr lvl="1" eaLnBrk="1" hangingPunct="1">
              <a:lnSpc>
                <a:spcPct val="80000"/>
              </a:lnSpc>
            </a:pPr>
            <a:endParaRPr lang="en-US" sz="2000" dirty="0">
              <a:latin typeface="Calibri"/>
              <a:cs typeface="Calibri"/>
            </a:endParaRPr>
          </a:p>
          <a:p>
            <a:pPr eaLnBrk="1" hangingPunct="1"/>
            <a:endParaRPr lang="en-US" sz="2400" dirty="0">
              <a:latin typeface="Calibri"/>
              <a:cs typeface="Calibri"/>
            </a:endParaRPr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677400" y="1676400"/>
            <a:ext cx="5080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601200" y="2514600"/>
            <a:ext cx="544513" cy="598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555162" y="4267200"/>
            <a:ext cx="655638" cy="67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7" name="Picture 7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593262" y="5414962"/>
            <a:ext cx="617538" cy="681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8" name="Picture 7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601200" y="3352800"/>
            <a:ext cx="617538" cy="598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9" name="TextBox 74"/>
          <p:cNvSpPr txBox="1">
            <a:spLocks noChangeArrowheads="1"/>
          </p:cNvSpPr>
          <p:nvPr/>
        </p:nvSpPr>
        <p:spPr bwMode="auto">
          <a:xfrm>
            <a:off x="10896600" y="1752600"/>
            <a:ext cx="381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/>
                <a:cs typeface="Calibri"/>
              </a:rPr>
              <a:t>0</a:t>
            </a:r>
          </a:p>
        </p:txBody>
      </p:sp>
      <p:sp>
        <p:nvSpPr>
          <p:cNvPr id="10250" name="TextBox 75"/>
          <p:cNvSpPr txBox="1">
            <a:spLocks noChangeArrowheads="1"/>
          </p:cNvSpPr>
          <p:nvPr/>
        </p:nvSpPr>
        <p:spPr bwMode="auto">
          <a:xfrm>
            <a:off x="10896600" y="2590800"/>
            <a:ext cx="381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/>
                <a:cs typeface="Calibri"/>
              </a:rPr>
              <a:t>1</a:t>
            </a:r>
          </a:p>
        </p:txBody>
      </p:sp>
      <p:sp>
        <p:nvSpPr>
          <p:cNvPr id="10251" name="TextBox 76"/>
          <p:cNvSpPr txBox="1">
            <a:spLocks noChangeArrowheads="1"/>
          </p:cNvSpPr>
          <p:nvPr/>
        </p:nvSpPr>
        <p:spPr bwMode="auto">
          <a:xfrm>
            <a:off x="10896600" y="3505200"/>
            <a:ext cx="381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/>
                <a:cs typeface="Calibri"/>
              </a:rPr>
              <a:t>2</a:t>
            </a:r>
          </a:p>
        </p:txBody>
      </p:sp>
      <p:sp>
        <p:nvSpPr>
          <p:cNvPr id="10252" name="TextBox 77"/>
          <p:cNvSpPr txBox="1">
            <a:spLocks noChangeArrowheads="1"/>
          </p:cNvSpPr>
          <p:nvPr/>
        </p:nvSpPr>
        <p:spPr bwMode="auto">
          <a:xfrm>
            <a:off x="10896600" y="4419600"/>
            <a:ext cx="381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/>
                <a:cs typeface="Calibri"/>
              </a:rPr>
              <a:t>1</a:t>
            </a:r>
          </a:p>
        </p:txBody>
      </p:sp>
      <p:sp>
        <p:nvSpPr>
          <p:cNvPr id="10253" name="TextBox 78"/>
          <p:cNvSpPr txBox="1">
            <a:spLocks noChangeArrowheads="1"/>
          </p:cNvSpPr>
          <p:nvPr/>
        </p:nvSpPr>
        <p:spPr bwMode="auto">
          <a:xfrm>
            <a:off x="10820400" y="5567362"/>
            <a:ext cx="609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/>
                <a:cs typeface="Calibri"/>
              </a:rPr>
              <a:t>??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9" grpId="0"/>
      <p:bldP spid="10250" grpId="0"/>
      <p:bldP spid="10251" grpId="0"/>
      <p:bldP spid="10252" grpId="0"/>
      <p:bldP spid="1025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Other Classification Tasks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406400" y="1397001"/>
            <a:ext cx="7442200" cy="4729164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dirty="0"/>
              <a:t>Classification: given inputs x, predict labels (classes) y</a:t>
            </a:r>
          </a:p>
          <a:p>
            <a:pPr eaLnBrk="1" hangingPunct="1">
              <a:lnSpc>
                <a:spcPct val="80000"/>
              </a:lnSpc>
            </a:pPr>
            <a:endParaRPr lang="en-US" sz="2400" dirty="0"/>
          </a:p>
          <a:p>
            <a:pPr eaLnBrk="1" hangingPunct="1">
              <a:lnSpc>
                <a:spcPct val="80000"/>
              </a:lnSpc>
            </a:pPr>
            <a:r>
              <a:rPr lang="en-US" sz="2400" dirty="0"/>
              <a:t>Examples: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/>
              <a:t>Spam detection (input: document,</a:t>
            </a:r>
          </a:p>
          <a:p>
            <a:pPr lvl="1" eaLnBrk="1" hangingPunct="1">
              <a:lnSpc>
                <a:spcPct val="80000"/>
              </a:lnSpc>
              <a:buNone/>
            </a:pPr>
            <a:r>
              <a:rPr lang="en-US" sz="2000" dirty="0"/>
              <a:t>	classes: spam / ham)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/>
              <a:t>OCR (input: images, classes: characters)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/>
              <a:t>Medical diagnosis (input: symptoms,</a:t>
            </a:r>
          </a:p>
          <a:p>
            <a:pPr lvl="1" eaLnBrk="1" hangingPunct="1">
              <a:lnSpc>
                <a:spcPct val="80000"/>
              </a:lnSpc>
              <a:buNone/>
            </a:pPr>
            <a:r>
              <a:rPr lang="en-US" sz="2000" dirty="0"/>
              <a:t>	classes: diseases)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/>
              <a:t>Automatic essay grading (input: document,</a:t>
            </a:r>
          </a:p>
          <a:p>
            <a:pPr lvl="1" eaLnBrk="1" hangingPunct="1">
              <a:lnSpc>
                <a:spcPct val="80000"/>
              </a:lnSpc>
              <a:buNone/>
            </a:pPr>
            <a:r>
              <a:rPr lang="en-US" sz="2000" dirty="0"/>
              <a:t>	classes: grades)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/>
              <a:t>Fraud detection (input: account activity,</a:t>
            </a:r>
          </a:p>
          <a:p>
            <a:pPr lvl="1" eaLnBrk="1" hangingPunct="1">
              <a:lnSpc>
                <a:spcPct val="80000"/>
              </a:lnSpc>
              <a:buNone/>
            </a:pPr>
            <a:r>
              <a:rPr lang="en-US" sz="2000" dirty="0"/>
              <a:t>	classes: fraud / no fraud)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/>
              <a:t>Customer service email routing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/>
              <a:t>… many more</a:t>
            </a:r>
          </a:p>
          <a:p>
            <a:pPr lvl="1" eaLnBrk="1" hangingPunct="1">
              <a:lnSpc>
                <a:spcPct val="80000"/>
              </a:lnSpc>
            </a:pPr>
            <a:endParaRPr lang="en-US" sz="2000" dirty="0"/>
          </a:p>
          <a:p>
            <a:pPr eaLnBrk="1" hangingPunct="1">
              <a:lnSpc>
                <a:spcPct val="80000"/>
              </a:lnSpc>
            </a:pPr>
            <a:r>
              <a:rPr lang="en-US" sz="2400" dirty="0"/>
              <a:t>Classification is an important commercial technology!</a:t>
            </a:r>
          </a:p>
          <a:p>
            <a:pPr lvl="1" eaLnBrk="1" hangingPunct="1">
              <a:lnSpc>
                <a:spcPct val="80000"/>
              </a:lnSpc>
            </a:pPr>
            <a:endParaRPr lang="en-US" sz="2000" dirty="0"/>
          </a:p>
          <a:p>
            <a:pPr eaLnBrk="1" hangingPunct="1">
              <a:lnSpc>
                <a:spcPct val="80000"/>
              </a:lnSpc>
            </a:pPr>
            <a:endParaRPr lang="en-US" sz="24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77119" y="1371600"/>
            <a:ext cx="5333761" cy="4368111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Model-Based Classification</a:t>
            </a:r>
          </a:p>
        </p:txBody>
      </p:sp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24200" y="1307269"/>
            <a:ext cx="5943600" cy="506185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Model-Based Classification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1397001"/>
            <a:ext cx="5689600" cy="4729164"/>
          </a:xfrm>
        </p:spPr>
        <p:txBody>
          <a:bodyPr/>
          <a:lstStyle/>
          <a:p>
            <a:r>
              <a:rPr lang="en-US" sz="2800" dirty="0"/>
              <a:t>Model-based approach</a:t>
            </a:r>
          </a:p>
          <a:p>
            <a:pPr lvl="1"/>
            <a:r>
              <a:rPr lang="en-US" sz="2400" dirty="0"/>
              <a:t>Build a model where both the label and features are random variables</a:t>
            </a:r>
          </a:p>
          <a:p>
            <a:pPr lvl="1"/>
            <a:r>
              <a:rPr lang="en-US" sz="2400" dirty="0"/>
              <a:t>Instantiate any observed features</a:t>
            </a:r>
          </a:p>
          <a:p>
            <a:pPr lvl="1"/>
            <a:r>
              <a:rPr lang="en-US" sz="2400" dirty="0"/>
              <a:t>Query for the distribution of the label conditioned on the features</a:t>
            </a:r>
          </a:p>
          <a:p>
            <a:pPr lvl="4"/>
            <a:endParaRPr lang="en-US" dirty="0"/>
          </a:p>
          <a:p>
            <a:r>
              <a:rPr lang="en-US" sz="2800" dirty="0"/>
              <a:t>Challenges</a:t>
            </a:r>
          </a:p>
          <a:p>
            <a:pPr lvl="1"/>
            <a:r>
              <a:rPr lang="en-US" sz="2400" dirty="0"/>
              <a:t>What structure should </a:t>
            </a:r>
            <a:r>
              <a:rPr lang="en-US" sz="2400"/>
              <a:t>the model </a:t>
            </a:r>
            <a:r>
              <a:rPr lang="en-US" sz="2400" dirty="0"/>
              <a:t>have?</a:t>
            </a:r>
          </a:p>
          <a:p>
            <a:pPr lvl="1"/>
            <a:r>
              <a:rPr lang="en-US" sz="2400" dirty="0"/>
              <a:t>How should we learn its parameters?</a:t>
            </a:r>
            <a:endParaRPr lang="en-US" dirty="0"/>
          </a:p>
          <a:p>
            <a:pPr lvl="1"/>
            <a:endParaRPr lang="en-US" sz="2400" dirty="0"/>
          </a:p>
          <a:p>
            <a:endParaRPr lang="en-US" sz="28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55588" y="1355226"/>
            <a:ext cx="5655412" cy="48164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/>
                <a:cs typeface="Calibri"/>
              </a:rPr>
              <a:t>Naïve Bayes for Digits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95400"/>
            <a:ext cx="10972800" cy="4800600"/>
          </a:xfrm>
        </p:spPr>
        <p:txBody>
          <a:bodyPr/>
          <a:lstStyle/>
          <a:p>
            <a:pPr eaLnBrk="1" hangingPunct="1"/>
            <a:r>
              <a:rPr lang="en-US" sz="2400" dirty="0">
                <a:latin typeface="Calibri"/>
                <a:cs typeface="Calibri"/>
              </a:rPr>
              <a:t>Naïve </a:t>
            </a:r>
            <a:r>
              <a:rPr lang="en-US" sz="2400" dirty="0" err="1">
                <a:latin typeface="Calibri"/>
                <a:cs typeface="Calibri"/>
              </a:rPr>
              <a:t>Bayes</a:t>
            </a:r>
            <a:r>
              <a:rPr lang="en-US" sz="2400" dirty="0">
                <a:latin typeface="Calibri"/>
                <a:cs typeface="Calibri"/>
              </a:rPr>
              <a:t>: Assume all features are independent effects of the label</a:t>
            </a:r>
          </a:p>
          <a:p>
            <a:pPr lvl="2"/>
            <a:endParaRPr lang="en-US" sz="1600" dirty="0">
              <a:latin typeface="Calibri"/>
              <a:cs typeface="Calibri"/>
            </a:endParaRPr>
          </a:p>
          <a:p>
            <a:pPr eaLnBrk="1" hangingPunct="1"/>
            <a:r>
              <a:rPr lang="en-US" sz="2400" dirty="0">
                <a:latin typeface="Calibri"/>
                <a:cs typeface="Calibri"/>
              </a:rPr>
              <a:t>Simple digit recognition version:</a:t>
            </a:r>
          </a:p>
          <a:p>
            <a:pPr lvl="1" eaLnBrk="1" hangingPunct="1"/>
            <a:r>
              <a:rPr lang="en-US" sz="2000" dirty="0">
                <a:latin typeface="Calibri"/>
                <a:cs typeface="Calibri"/>
              </a:rPr>
              <a:t>One feature (variable) </a:t>
            </a:r>
            <a:r>
              <a:rPr lang="en-US" sz="2000" dirty="0" err="1">
                <a:latin typeface="Calibri"/>
                <a:cs typeface="Calibri"/>
              </a:rPr>
              <a:t>F</a:t>
            </a:r>
            <a:r>
              <a:rPr lang="en-US" sz="2000" baseline="-25000" dirty="0" err="1">
                <a:latin typeface="Calibri"/>
                <a:cs typeface="Calibri"/>
              </a:rPr>
              <a:t>ij</a:t>
            </a:r>
            <a:r>
              <a:rPr lang="en-US" sz="2000" dirty="0">
                <a:latin typeface="Calibri"/>
                <a:cs typeface="Calibri"/>
              </a:rPr>
              <a:t> for each grid position &lt;</a:t>
            </a:r>
            <a:r>
              <a:rPr lang="en-US" sz="2000" dirty="0" err="1">
                <a:latin typeface="Calibri"/>
                <a:cs typeface="Calibri"/>
              </a:rPr>
              <a:t>i,j</a:t>
            </a:r>
            <a:r>
              <a:rPr lang="en-US" sz="2000" dirty="0">
                <a:latin typeface="Calibri"/>
                <a:cs typeface="Calibri"/>
              </a:rPr>
              <a:t>&gt;</a:t>
            </a:r>
          </a:p>
          <a:p>
            <a:pPr lvl="1" eaLnBrk="1" hangingPunct="1"/>
            <a:r>
              <a:rPr lang="en-US" sz="2000" dirty="0">
                <a:latin typeface="Calibri"/>
                <a:cs typeface="Calibri"/>
              </a:rPr>
              <a:t>Feature values are on / off, based on whether intensity</a:t>
            </a:r>
          </a:p>
          <a:p>
            <a:pPr lvl="1" eaLnBrk="1" hangingPunct="1">
              <a:buNone/>
            </a:pPr>
            <a:r>
              <a:rPr lang="en-US" sz="2000" dirty="0">
                <a:latin typeface="Calibri"/>
                <a:cs typeface="Calibri"/>
              </a:rPr>
              <a:t>	is more or less than 0.5 in underlying image</a:t>
            </a:r>
          </a:p>
          <a:p>
            <a:pPr lvl="1" eaLnBrk="1" hangingPunct="1"/>
            <a:r>
              <a:rPr lang="en-US" sz="2000" dirty="0">
                <a:latin typeface="Calibri"/>
                <a:cs typeface="Calibri"/>
              </a:rPr>
              <a:t>Each input maps to a feature vector, e.g.</a:t>
            </a:r>
          </a:p>
          <a:p>
            <a:pPr lvl="1" eaLnBrk="1" hangingPunct="1"/>
            <a:endParaRPr lang="en-US" sz="2000" dirty="0">
              <a:latin typeface="Calibri"/>
              <a:cs typeface="Calibri"/>
            </a:endParaRPr>
          </a:p>
          <a:p>
            <a:pPr lvl="1" eaLnBrk="1" hangingPunct="1"/>
            <a:endParaRPr lang="en-US" sz="2000" dirty="0">
              <a:latin typeface="Calibri"/>
              <a:cs typeface="Calibri"/>
            </a:endParaRPr>
          </a:p>
          <a:p>
            <a:pPr lvl="1" eaLnBrk="1" hangingPunct="1"/>
            <a:r>
              <a:rPr lang="en-US" sz="2000" dirty="0">
                <a:latin typeface="Calibri"/>
                <a:cs typeface="Calibri"/>
              </a:rPr>
              <a:t>Here: lots of features, each is binary valued</a:t>
            </a:r>
          </a:p>
          <a:p>
            <a:pPr lvl="3"/>
            <a:endParaRPr lang="en-US" sz="1200" dirty="0">
              <a:latin typeface="Calibri"/>
              <a:cs typeface="Calibri"/>
            </a:endParaRPr>
          </a:p>
          <a:p>
            <a:pPr eaLnBrk="1" hangingPunct="1"/>
            <a:r>
              <a:rPr lang="en-US" sz="2400" dirty="0">
                <a:latin typeface="Calibri"/>
                <a:cs typeface="Calibri"/>
              </a:rPr>
              <a:t>Naïve </a:t>
            </a:r>
            <a:r>
              <a:rPr lang="en-US" sz="2400" dirty="0" err="1">
                <a:latin typeface="Calibri"/>
                <a:cs typeface="Calibri"/>
              </a:rPr>
              <a:t>Bayes</a:t>
            </a:r>
            <a:r>
              <a:rPr lang="en-US" sz="2400" dirty="0">
                <a:latin typeface="Calibri"/>
                <a:cs typeface="Calibri"/>
              </a:rPr>
              <a:t> model:</a:t>
            </a:r>
          </a:p>
          <a:p>
            <a:pPr lvl="5"/>
            <a:endParaRPr lang="en-US" sz="1200" dirty="0">
              <a:latin typeface="Calibri"/>
              <a:cs typeface="Calibri"/>
            </a:endParaRPr>
          </a:p>
          <a:p>
            <a:pPr eaLnBrk="1" hangingPunct="1"/>
            <a:r>
              <a:rPr lang="en-US" sz="2400" dirty="0">
                <a:latin typeface="Calibri"/>
                <a:cs typeface="Calibri"/>
              </a:rPr>
              <a:t>What do we need to learn?</a:t>
            </a:r>
          </a:p>
        </p:txBody>
      </p:sp>
      <p:pic>
        <p:nvPicPr>
          <p:cNvPr id="12292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11300" y="4114800"/>
            <a:ext cx="404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9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44713" y="4267200"/>
            <a:ext cx="6618287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86162" y="5334000"/>
            <a:ext cx="5405438" cy="61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Oval 4"/>
          <p:cNvSpPr>
            <a:spLocks noChangeArrowheads="1"/>
          </p:cNvSpPr>
          <p:nvPr/>
        </p:nvSpPr>
        <p:spPr bwMode="auto">
          <a:xfrm>
            <a:off x="10020300" y="1905000"/>
            <a:ext cx="5334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/>
                <a:cs typeface="Calibri"/>
              </a:rPr>
              <a:t>Y</a:t>
            </a:r>
          </a:p>
        </p:txBody>
      </p:sp>
      <p:sp>
        <p:nvSpPr>
          <p:cNvPr id="8" name="Oval 5"/>
          <p:cNvSpPr>
            <a:spLocks noChangeArrowheads="1"/>
          </p:cNvSpPr>
          <p:nvPr/>
        </p:nvSpPr>
        <p:spPr bwMode="auto">
          <a:xfrm>
            <a:off x="9105900" y="3352800"/>
            <a:ext cx="5334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/>
                <a:cs typeface="Calibri"/>
              </a:rPr>
              <a:t>F</a:t>
            </a:r>
            <a:r>
              <a:rPr lang="en-US" baseline="-25000">
                <a:latin typeface="Calibri"/>
                <a:cs typeface="Calibri"/>
              </a:rPr>
              <a:t>1</a:t>
            </a:r>
            <a:endParaRPr lang="en-US">
              <a:latin typeface="Calibri"/>
              <a:cs typeface="Calibri"/>
            </a:endParaRPr>
          </a:p>
        </p:txBody>
      </p:sp>
      <p:sp>
        <p:nvSpPr>
          <p:cNvPr id="10" name="Oval 6"/>
          <p:cNvSpPr>
            <a:spLocks noChangeArrowheads="1"/>
          </p:cNvSpPr>
          <p:nvPr/>
        </p:nvSpPr>
        <p:spPr bwMode="auto">
          <a:xfrm>
            <a:off x="10934700" y="3352800"/>
            <a:ext cx="5334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/>
                <a:cs typeface="Calibri"/>
              </a:rPr>
              <a:t>F</a:t>
            </a:r>
            <a:r>
              <a:rPr lang="en-US" baseline="-25000">
                <a:latin typeface="Calibri"/>
                <a:cs typeface="Calibri"/>
              </a:rPr>
              <a:t>n</a:t>
            </a:r>
            <a:endParaRPr lang="en-US">
              <a:latin typeface="Calibri"/>
              <a:cs typeface="Calibri"/>
            </a:endParaRPr>
          </a:p>
        </p:txBody>
      </p:sp>
      <p:cxnSp>
        <p:nvCxnSpPr>
          <p:cNvPr id="11" name="AutoShape 7"/>
          <p:cNvCxnSpPr>
            <a:cxnSpLocks noChangeShapeType="1"/>
            <a:stCxn id="7" idx="4"/>
            <a:endCxn id="10" idx="0"/>
          </p:cNvCxnSpPr>
          <p:nvPr/>
        </p:nvCxnSpPr>
        <p:spPr bwMode="auto">
          <a:xfrm>
            <a:off x="10287000" y="2438400"/>
            <a:ext cx="914400" cy="914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2" name="AutoShape 8"/>
          <p:cNvCxnSpPr>
            <a:cxnSpLocks noChangeShapeType="1"/>
            <a:stCxn id="7" idx="4"/>
            <a:endCxn id="8" idx="0"/>
          </p:cNvCxnSpPr>
          <p:nvPr/>
        </p:nvCxnSpPr>
        <p:spPr bwMode="auto">
          <a:xfrm flipH="1">
            <a:off x="9372600" y="2438400"/>
            <a:ext cx="914400" cy="914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13" name="Oval 9"/>
          <p:cNvSpPr>
            <a:spLocks noChangeArrowheads="1"/>
          </p:cNvSpPr>
          <p:nvPr/>
        </p:nvSpPr>
        <p:spPr bwMode="auto">
          <a:xfrm>
            <a:off x="9791700" y="3352800"/>
            <a:ext cx="5334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/>
                <a:cs typeface="Calibri"/>
              </a:rPr>
              <a:t>F</a:t>
            </a:r>
            <a:r>
              <a:rPr lang="en-US" baseline="-25000">
                <a:latin typeface="Calibri"/>
                <a:cs typeface="Calibri"/>
              </a:rPr>
              <a:t>2</a:t>
            </a:r>
            <a:endParaRPr lang="en-US">
              <a:latin typeface="Calibri"/>
              <a:cs typeface="Calibri"/>
            </a:endParaRPr>
          </a:p>
        </p:txBody>
      </p:sp>
      <p:cxnSp>
        <p:nvCxnSpPr>
          <p:cNvPr id="14" name="AutoShape 10"/>
          <p:cNvCxnSpPr>
            <a:cxnSpLocks noChangeShapeType="1"/>
            <a:stCxn id="7" idx="4"/>
            <a:endCxn id="13" idx="0"/>
          </p:cNvCxnSpPr>
          <p:nvPr/>
        </p:nvCxnSpPr>
        <p:spPr bwMode="auto">
          <a:xfrm flipH="1">
            <a:off x="10058400" y="2438400"/>
            <a:ext cx="228600" cy="914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pic>
        <p:nvPicPr>
          <p:cNvPr id="15" name="Picture 11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0477500" y="3581400"/>
            <a:ext cx="307975" cy="5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FONTSIZE" val="10"/>
  <p:tag name="DEFAULTWIDTH" val="592"/>
  <p:tag name="DEFAULTHEIGHT" val="42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\left[&#10;\begin{array}{c}&#10;P(f_1) \prod_i P(f_i | y_1)\\&#10;P(f_2) \prod_i P(f_i | y_2)\\&#10;\vdots\\&#10;P(f_k) \prod_i P(f_i | y_k)\\&#10;\end{array}&#10;\right]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194"/>
  <p:tag name="PICTUREFILESIZE" val="3077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f_1 \ldots f_n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107"/>
  <p:tag name="PICTUREFILESIZE" val="4846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Y | f_1 \ldots f_n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130"/>
  <p:tag name="PICTUREFILESIZE" val="621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\left[&#10;\begin{array}{c}&#10;P(y_1, f_1 \ldots f_n)\\&#10;P(y_2, f_1 \ldots f_n)\\&#10;\vdots\\&#10;P(y_k, f_1 \ldots f_n)\\&#10;\end{array}&#10;\right]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168"/>
  <p:tag name="PICTUREFILESIZE" val="22329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Y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51"/>
  <p:tag name="PICTUREFILESIZE" val="3008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F_{3,1}=on|Y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149"/>
  <p:tag name="PICTUREFILESIZE" val="728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F_{5,5}=on|Y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149"/>
  <p:tag name="PICTUREFILESIZE" val="7447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Y, W_1 \ldots W_n) = P(Y) \prod_i P(W_i | Y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347"/>
  <p:tag name="PICTUREFILESIZE" val="1919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Y, W_1 \ldots W_n) = P(Y) \prod_i P(W_i | Y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347"/>
  <p:tag name="PICTUREFILESIZE" val="1919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P(W | \mbox{spam})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2"/>
  <p:tag name="BOXHEIGHT" val="422"/>
  <p:tag name="BOXFONT" val="10"/>
  <p:tag name="BOXWRAP" val="False"/>
  <p:tag name="WORKAROUNDTRANSPARENCYBUG" val="False"/>
  <p:tag name="ALLOWFONTSUBSTITUTION" val="False"/>
  <p:tag name="BITMAPFORMAT" val="pngmono"/>
  <p:tag name="ORIGWIDTH" val="115"/>
  <p:tag name="PICTUREFILESIZE" val="674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rightarrow \langle F_{0,0} = 0 \,\,\, F_{0,1} = 0 \,\,\, F_{0,2} = 1 \,\,\, F_{0,3} = 1 \,\,\, F_{0,4} = 0 \,\,\, \ldots  F_{15,15} = 0 \rangle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2"/>
  <p:tag name="BOXHEIGHT" val="422"/>
  <p:tag name="BOXFONT" val="10"/>
  <p:tag name="BOXWRAP" val="False"/>
  <p:tag name="WORKAROUNDTRANSPARENCYBUG" val="False"/>
  <p:tag name="ALLOWFONTSUBSTITUTION" val="False"/>
  <p:tag name="BITMAPFORMAT" val="pngmono"/>
  <p:tag name="ORIGWIDTH" val="642"/>
  <p:tag name="PICTUREFILESIZE" val="21523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P(W | \mbox{ham})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2"/>
  <p:tag name="BOXHEIGHT" val="422"/>
  <p:tag name="BOXFONT" val="10"/>
  <p:tag name="BOXWRAP" val="False"/>
  <p:tag name="WORKAROUNDTRANSPARENCYBUG" val="False"/>
  <p:tag name="ALLOWFONTSUBSTITUTION" val="False"/>
  <p:tag name="BITMAPFORMAT" val="pngmono"/>
  <p:tag name="ORIGWIDTH" val="105"/>
  <p:tag name="PICTUREFILESIZE" val="5738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Y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51"/>
  <p:tag name="PICTUREFILESIZE" val="2987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P(\mbox{features}, C=2)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2"/>
  <p:tag name="BOXHEIGHT" val="422"/>
  <p:tag name="BOXFONT" val="10"/>
  <p:tag name="BOXWRAP" val="False"/>
  <p:tag name="WORKAROUNDTRANSPARENCYBUG" val="False"/>
  <p:tag name="ALLOWFONTSUBSTITUTION" val="False"/>
  <p:tag name="BITMAPFORMAT" val="pngmono"/>
  <p:tag name="ORIGWIDTH" val="183"/>
  <p:tag name="PICTUREFILESIZE" val="8778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P(\mbox{features}, C=3)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2"/>
  <p:tag name="BOXHEIGHT" val="422"/>
  <p:tag name="BOXFONT" val="10"/>
  <p:tag name="BOXWRAP" val="False"/>
  <p:tag name="WORKAROUNDTRANSPARENCYBUG" val="False"/>
  <p:tag name="ALLOWFONTSUBSTITUTION" val="False"/>
  <p:tag name="BITMAPFORMAT" val="pngmono"/>
  <p:tag name="ORIGWIDTH" val="183"/>
  <p:tag name="PICTUREFILESIZE" val="8886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C=2) = 0.1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155"/>
  <p:tag name="PICTUREFILESIZE" val="5987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C=3) = 0.1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155"/>
  <p:tag name="PICTUREFILESIZE" val="6109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P(\mathrm{on}| C=2) = 0.01 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2"/>
  <p:tag name="BOXHEIGHT" val="422"/>
  <p:tag name="BOXFONT" val="10"/>
  <p:tag name="BOXWRAP" val="False"/>
  <p:tag name="WORKAROUNDTRANSPARENCYBUG" val="False"/>
  <p:tag name="ALLOWFONTSUBSTITUTION" val="False"/>
  <p:tag name="BITMAPFORMAT" val="pngmono"/>
  <p:tag name="ORIGWIDTH" val="199"/>
  <p:tag name="PICTUREFILESIZE" val="8274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P(\mathrm{on}| C=3) = 0.0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2"/>
  <p:tag name="BOXHEIGHT" val="422"/>
  <p:tag name="BOXFONT" val="10"/>
  <p:tag name="BOXWRAP" val="False"/>
  <p:tag name="WORKAROUNDTRANSPARENCYBUG" val="False"/>
  <p:tag name="ALLOWFONTSUBSTITUTION" val="False"/>
  <p:tag name="BITMAPFORMAT" val="pngmono"/>
  <p:tag name="ORIGWIDTH" val="186"/>
  <p:tag name="PICTUREFILESIZE" val="8074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P(\mathrm{off}| C=2) = 0.1 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2"/>
  <p:tag name="BOXHEIGHT" val="422"/>
  <p:tag name="BOXFONT" val="10"/>
  <p:tag name="BOXWRAP" val="False"/>
  <p:tag name="WORKAROUNDTRANSPARENCYBUG" val="False"/>
  <p:tag name="ALLOWFONTSUBSTITUTION" val="False"/>
  <p:tag name="BITMAPFORMAT" val="pngmono"/>
  <p:tag name="ORIGWIDTH" val="189"/>
  <p:tag name="PICTUREFILESIZE" val="767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P(\mathrm{off}| C=3) = 0.7 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2"/>
  <p:tag name="BOXHEIGHT" val="422"/>
  <p:tag name="BOXFONT" val="10"/>
  <p:tag name="BOXWRAP" val="False"/>
  <p:tag name="WORKAROUNDTRANSPARENCYBUG" val="False"/>
  <p:tag name="ALLOWFONTSUBSTITUTION" val="False"/>
  <p:tag name="BITMAPFORMAT" val="pngmono"/>
  <p:tag name="ORIGWIDTH" val="190"/>
  <p:tag name="PICTUREFILESIZE" val="812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Y | F_{0,0} \ldots F_{15,15}) \propto P(Y) \prod_{i,j} P(F_{i,j} | Y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387"/>
  <p:tag name="PICTUREFILESIZE" val="20827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P(\mathrm{on}| C=2) = 0.1 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2"/>
  <p:tag name="BOXHEIGHT" val="422"/>
  <p:tag name="BOXFONT" val="10"/>
  <p:tag name="BOXWRAP" val="False"/>
  <p:tag name="WORKAROUNDTRANSPARENCYBUG" val="False"/>
  <p:tag name="ALLOWFONTSUBSTITUTION" val="False"/>
  <p:tag name="BITMAPFORMAT" val="pngmono"/>
  <p:tag name="ORIGWIDTH" val="185"/>
  <p:tag name="PICTUREFILESIZE" val="7539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P(\mathrm{on}| C=3) = 0.9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2"/>
  <p:tag name="BOXHEIGHT" val="422"/>
  <p:tag name="BOXFONT" val="10"/>
  <p:tag name="BOXWRAP" val="False"/>
  <p:tag name="WORKAROUNDTRANSPARENCYBUG" val="False"/>
  <p:tag name="ALLOWFONTSUBSTITUTION" val="False"/>
  <p:tag name="BITMAPFORMAT" val="pngmono"/>
  <p:tag name="ORIGWIDTH" val="186"/>
  <p:tag name="PICTUREFILESIZE" val="8385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P(\mathrm{on}| C=2) = 0.8 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2"/>
  <p:tag name="BOXHEIGHT" val="422"/>
  <p:tag name="BOXFONT" val="10"/>
  <p:tag name="BOXWRAP" val="False"/>
  <p:tag name="WORKAROUNDTRANSPARENCYBUG" val="False"/>
  <p:tag name="ALLOWFONTSUBSTITUTION" val="False"/>
  <p:tag name="BITMAPFORMAT" val="pngmono"/>
  <p:tag name="ORIGWIDTH" val="186"/>
  <p:tag name="PICTUREFILESIZE" val="8376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P(\mathrm{on}| C=3) = 0.8 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2"/>
  <p:tag name="BOXHEIGHT" val="422"/>
  <p:tag name="BOXFONT" val="10"/>
  <p:tag name="BOXWRAP" val="False"/>
  <p:tag name="WORKAROUNDTRANSPARENCYBUG" val="False"/>
  <p:tag name="ALLOWFONTSUBSTITUTION" val="False"/>
  <p:tag name="BITMAPFORMAT" val="pngmono"/>
  <p:tag name="ORIGWIDTH" val="186"/>
  <p:tag name="PICTUREFILESIZE" val="8527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frac{P(W | \mbox{ham})}{P(W | \mbox{spam})}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2"/>
  <p:tag name="BOXHEIGHT" val="422"/>
  <p:tag name="BOXFONT" val="10"/>
  <p:tag name="BOXWRAP" val="False"/>
  <p:tag name="WORKAROUNDTRANSPARENCYBUG" val="False"/>
  <p:tag name="ALLOWFONTSUBSTITUTION" val="False"/>
  <p:tag name="BITMAPFORMAT" val="pngmono"/>
  <p:tag name="ORIGWIDTH" val="118"/>
  <p:tag name="PICTUREFILESIZE" val="12978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frac{P(W | \mbox{spam})}{P(W | \mbox{ham})}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2"/>
  <p:tag name="BOXHEIGHT" val="422"/>
  <p:tag name="BOXFONT" val="10"/>
  <p:tag name="BOXWRAP" val="False"/>
  <p:tag name="WORKAROUNDTRANSPARENCYBUG" val="False"/>
  <p:tag name="ALLOWFONTSUBSTITUTION" val="False"/>
  <p:tag name="BITMAPFORMAT" val="pngmono"/>
  <p:tag name="ORIGWIDTH" val="118"/>
  <p:tag name="PICTUREFILESIZE" val="12982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_\mathrm{ML}(x) = \frac{\mbox{count}(x)}{\mbox{total samples}}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240"/>
  <p:tag name="PICTUREFILESIZE" val="16875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L(x,\theta) = \prod_i P_\theta(x_i)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2"/>
  <p:tag name="BOXHEIGHT" val="422"/>
  <p:tag name="BOXFONT" val="10"/>
  <p:tag name="BOXWRAP" val="False"/>
  <p:tag name="WORKAROUNDTRANSPARENCYBUG" val="False"/>
  <p:tag name="ALLOWFONTSUBSTITUTION" val="False"/>
  <p:tag name="BITMAPFORMAT" val="pngmono"/>
  <p:tag name="ORIGWIDTH" val="179"/>
  <p:tag name="PICTUREFILESIZE" val="10898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color}&#10;\begin{document}&#10;\[&#10;P_\mathrm{ML}(\mbox{\textcolor{red}{r}}) = 2/3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136"/>
  <p:tag name="PICTUREFILESIZE" val="9972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_\mathrm{ML}(x) = \frac{\mbox{count}(x)}{\mbox{total samples}}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240"/>
  <p:tag name="PICTUREFILESIZE" val="1687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ldots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2"/>
  <p:tag name="BOXHEIGHT" val="422"/>
  <p:tag name="BOXFONT" val="10"/>
  <p:tag name="BOXWRAP" val="False"/>
  <p:tag name="WORKAROUNDTRANSPARENCYBUG" val="False"/>
  <p:tag name="ALLOWFONTSUBSTITUTION" val="False"/>
  <p:tag name="BITMAPFORMAT" val="pngmono"/>
  <p:tag name="ORIGWIDTH" val="22"/>
  <p:tag name="PICTUREFILESIZE" val="308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def\argmax{\mathop{\rm arg\,max}}&#10;\[&#10;\theta_{ML} = \argmax_\theta P({\bf X}|\theta)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2"/>
  <p:tag name="BOXHEIGHT" val="422"/>
  <p:tag name="BOXFONT" val="10"/>
  <p:tag name="BOXWRAP" val="False"/>
  <p:tag name="WORKAROUNDTRANSPARENCYBUG" val="False"/>
  <p:tag name="ALLOWFONTSUBSTITUTION" val="False"/>
  <p:tag name="BITMAPFORMAT" val="pngmono"/>
  <p:tag name="ORIGWIDTH" val="220"/>
  <p:tag name="PICTUREFILESIZE" val="13388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def\argmax{\mathop{\rm arg\,max}}&#10;\[&#10;\phantom{\theta_{ML}} = \argmax_\theta \prod_i P_\theta(X_i)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2"/>
  <p:tag name="BOXHEIGHT" val="422"/>
  <p:tag name="BOXFONT" val="10"/>
  <p:tag name="BOXWRAP" val="False"/>
  <p:tag name="WORKAROUNDTRANSPARENCYBUG" val="False"/>
  <p:tag name="ALLOWFONTSUBSTITUTION" val="False"/>
  <p:tag name="BITMAPFORMAT" val="pngmono"/>
  <p:tag name="ORIGWIDTH" val="194"/>
  <p:tag name="PICTUREFILESIZE" val="12446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def\argmax{\mathop{\rm arg\,max}}&#10;\[&#10;\theta_{MAP} = \argmax_\theta P(\theta | {\bf X})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2"/>
  <p:tag name="BOXHEIGHT" val="422"/>
  <p:tag name="BOXFONT" val="10"/>
  <p:tag name="BOXWRAP" val="False"/>
  <p:tag name="WORKAROUNDTRANSPARENCYBUG" val="False"/>
  <p:tag name="ALLOWFONTSUBSTITUTION" val="False"/>
  <p:tag name="BITMAPFORMAT" val="pngmono"/>
  <p:tag name="ORIGWIDTH" val="235"/>
  <p:tag name="PICTUREFILESIZE" val="14263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def\argmax{\mathop{\rm arg\,max}}&#10;\[&#10;\phantom{\theta_{MAP}} = \argmax_\theta P({\bf X} | \theta) P(\theta) / P({\bf X})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2"/>
  <p:tag name="BOXHEIGHT" val="422"/>
  <p:tag name="BOXFONT" val="10"/>
  <p:tag name="BOXWRAP" val="False"/>
  <p:tag name="WORKAROUNDTRANSPARENCYBUG" val="False"/>
  <p:tag name="ALLOWFONTSUBSTITUTION" val="False"/>
  <p:tag name="BITMAPFORMAT" val="pngmono"/>
  <p:tag name="ORIGWIDTH" val="283"/>
  <p:tag name="PICTUREFILESIZE" val="16852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def\argmax{\mathop{\rm arg\,max}}&#10;\[&#10;\phantom{\theta_{MAP}} = \argmax_\theta P({\bf X} | \theta) P(\theta)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2"/>
  <p:tag name="BOXHEIGHT" val="422"/>
  <p:tag name="BOXFONT" val="10"/>
  <p:tag name="BOXWRAP" val="False"/>
  <p:tag name="WORKAROUNDTRANSPARENCYBUG" val="False"/>
  <p:tag name="ALLOWFONTSUBSTITUTION" val="False"/>
  <p:tag name="BITMAPFORMAT" val="pngmono"/>
  <p:tag name="ORIGWIDTH" val="219"/>
  <p:tag name="PICTUREFILESIZE" val="13059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= \frac{c(x)+1}{N + |X|}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108"/>
  <p:tag name="PICTUREFILESIZE" val="7552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P_{ML}(X) = \left\langle \frac{2}{3}, \frac{1}{3} \right\rangle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177"/>
  <p:tag name="PICTUREFILESIZE" val="12698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P_{LAP}(X) = \left\langle \frac{3}{5}, \frac{2}{5} \right\rangle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185"/>
  <p:tag name="PICTUREFILESIZE" val="13209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P_{LAP}(x) = \frac{c(x)+1}{\sum_x [ c(x) + 1]}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240"/>
  <p:tag name="PICTUREFILESIZE" val="16024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P_{LAP,1}(X) = \left\langle \frac{3}{5}, \frac{2}{5} \right\rangle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197"/>
  <p:tag name="PICTUREFILESIZE" val="1385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ldots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2"/>
  <p:tag name="BOXHEIGHT" val="422"/>
  <p:tag name="BOXFONT" val="10"/>
  <p:tag name="BOXWRAP" val="False"/>
  <p:tag name="WORKAROUNDTRANSPARENCYBUG" val="False"/>
  <p:tag name="ALLOWFONTSUBSTITUTION" val="False"/>
  <p:tag name="BITMAPFORMAT" val="pngmono"/>
  <p:tag name="ORIGWIDTH" val="22"/>
  <p:tag name="PICTUREFILESIZE" val="308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P_{LAP,100}(X) = \left\langle \frac{102}{203}, \frac{101}{203} \right\rangle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267"/>
  <p:tag name="PICTUREFILESIZE" val="18124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P_{LAP,0}(X) = \left\langle \frac{2}{3}, \frac{1}{3} \right\rangle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197"/>
  <p:tag name="PICTUREFILESIZE" val="13915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P_{LAP,k}(x|y) = \frac{c(x,y)+k}{c(y) + k|X|}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256"/>
  <p:tag name="PICTUREFILESIZE" val="20968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P_{LAP,k}(x) = \frac{c(x)+k}{N + k|X|}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218"/>
  <p:tag name="PICTUREFILESIZE" val="16244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P_{LIN}(x|y) = \alpha \hat{P}(x|y) + (1.0 - \alpha)\hat{P}(x)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371"/>
  <p:tag name="PICTUREFILESIZE" val="18959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frac{P(W | \mbox{ham})}{P(W | \mbox{spam})}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2"/>
  <p:tag name="BOXHEIGHT" val="422"/>
  <p:tag name="BOXFONT" val="10"/>
  <p:tag name="BOXWRAP" val="False"/>
  <p:tag name="WORKAROUNDTRANSPARENCYBUG" val="False"/>
  <p:tag name="ALLOWFONTSUBSTITUTION" val="False"/>
  <p:tag name="BITMAPFORMAT" val="pngmono"/>
  <p:tag name="ORIGWIDTH" val="118"/>
  <p:tag name="PICTUREFILESIZE" val="12978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frac{P(W | \mbox{spam})}{P(W | \mbox{ham})}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2"/>
  <p:tag name="BOXHEIGHT" val="422"/>
  <p:tag name="BOXFONT" val="10"/>
  <p:tag name="BOXWRAP" val="False"/>
  <p:tag name="WORKAROUNDTRANSPARENCYBUG" val="False"/>
  <p:tag name="ALLOWFONTSUBSTITUTION" val="False"/>
  <p:tag name="BITMAPFORMAT" val="pngmono"/>
  <p:tag name="ORIGWIDTH" val="118"/>
  <p:tag name="PICTUREFILESIZE" val="12982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graphicx}&#10;\begin{document}&#10;\def\argmax{\mathop{\rm arg\,max}}&#10;\rotatebox{0}{$k$}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10"/>
  <p:tag name="PICTUREFILESIZE" val="918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graphicx}&#10;\begin{document}&#10;\def\argmax{\mathop{\rm arg\,max}}&#10;\rotatebox{90}{accuracy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2"/>
  <p:tag name="BOXHEIGHT" val="422"/>
  <p:tag name="BOXFONT" val="10"/>
  <p:tag name="BOXWRAP" val="False"/>
  <p:tag name="WORKAROUNDTRANSPARENCYBUG" val="False"/>
  <p:tag name="ALLOWFONTSUBSTITUTION" val="False"/>
  <p:tag name="BITMAPFORMAT" val="pngmono"/>
  <p:tag name="ORIGWIDTH" val="14"/>
  <p:tag name="PICTUREFILESIZE" val="2883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graphicx}&#10;\usepackage{color}&#10;\begin{document}&#10;\def\argmax{\mathop{\rm arg\,max}}&#10;\textcolor{blue}{training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2"/>
  <p:tag name="BOXHEIGHT" val="422"/>
  <p:tag name="BOXFONT" val="10"/>
  <p:tag name="BOXWRAP" val="False"/>
  <p:tag name="WORKAROUNDTRANSPARENCYBUG" val="False"/>
  <p:tag name="ALLOWFONTSUBSTITUTION" val="False"/>
  <p:tag name="BITMAPFORMAT" val="png16m"/>
  <p:tag name="ORIGWIDTH" val="76"/>
  <p:tag name="PICTUREFILESIZE" val="566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\mbox{Y}, \mbox{F}_1 \ldots \mbox{F}_n) =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168"/>
  <p:tag name="PICTUREFILESIZE" val="5558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graphicx}&#10;\usepackage[usenames]{color}&#10;\begin{document}&#10;\def\argmax{\mathop{\rm arg\,max}}&#10;\textcolor{OliveGreen}{held-out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2"/>
  <p:tag name="BOXHEIGHT" val="422"/>
  <p:tag name="BOXFONT" val="10"/>
  <p:tag name="BOXWRAP" val="False"/>
  <p:tag name="WORKAROUNDTRANSPARENCYBUG" val="False"/>
  <p:tag name="ALLOWFONTSUBSTITUTION" val="False"/>
  <p:tag name="BITMAPFORMAT" val="png16m"/>
  <p:tag name="ORIGWIDTH" val="82"/>
  <p:tag name="PICTUREFILESIZE" val="5624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graphicx}&#10;\usepackage[usenames]{color}&#10;\begin{document}&#10;\def\argmax{\mathop{\rm arg\,max}}&#10;\textcolor{BrickRed}{test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2"/>
  <p:tag name="BOXHEIGHT" val="422"/>
  <p:tag name="BOXFONT" val="10"/>
  <p:tag name="BOXWRAP" val="False"/>
  <p:tag name="WORKAROUNDTRANSPARENCYBUG" val="False"/>
  <p:tag name="ALLOWFONTSUBSTITUTION" val="False"/>
  <p:tag name="BITMAPFORMAT" val="png16m"/>
  <p:tag name="ORIGWIDTH" val="39"/>
  <p:tag name="PICTUREFILESIZE" val="3600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def\argmax{\mathop{\rm arg\,max}}&#10;\[&#10;\mbox{confidence}(x) = \max_y P(y|x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277"/>
  <p:tag name="PICTUREFILESIZE" val="15788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def\argmax{\mathop{\rm arg\,max}}&#10;\[&#10;P(y|x)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2"/>
  <p:tag name="BOXHEIGHT" val="422"/>
  <p:tag name="BOXFONT" val="10"/>
  <p:tag name="BOXWRAP" val="False"/>
  <p:tag name="WORKAROUNDTRANSPARENCYBUG" val="False"/>
  <p:tag name="ALLOWFONTSUBSTITUTION" val="False"/>
  <p:tag name="BITMAPFORMAT" val="pngmono"/>
  <p:tag name="ORIGWIDTH" val="63"/>
  <p:tag name="PICTUREFILESIZE" val="4154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graphicx}&#10;\begin{document}&#10;\def\argmax{\mathop{\rm arg\,max}}&#10;\rotatebox{90}{accuracy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2"/>
  <p:tag name="BOXHEIGHT" val="422"/>
  <p:tag name="BOXFONT" val="10"/>
  <p:tag name="BOXWRAP" val="False"/>
  <p:tag name="WORKAROUNDTRANSPARENCYBUG" val="False"/>
  <p:tag name="ALLOWFONTSUBSTITUTION" val="False"/>
  <p:tag name="BITMAPFORMAT" val="pngmono"/>
  <p:tag name="ORIGWIDTH" val="14"/>
  <p:tag name="PICTUREFILESIZE" val="2883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def\argmax{\mathop{\rm arg\,max}}&#10;\[&#10;P(y|x)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2"/>
  <p:tag name="BOXHEIGHT" val="422"/>
  <p:tag name="BOXFONT" val="10"/>
  <p:tag name="BOXWRAP" val="False"/>
  <p:tag name="WORKAROUNDTRANSPARENCYBUG" val="False"/>
  <p:tag name="ALLOWFONTSUBSTITUTION" val="False"/>
  <p:tag name="BITMAPFORMAT" val="pngmono"/>
  <p:tag name="ORIGWIDTH" val="63"/>
  <p:tag name="PICTUREFILESIZE" val="4154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graphicx}&#10;\begin{document}&#10;\def\argmax{\mathop{\rm arg\,max}}&#10;\rotatebox{90}{accuracy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2"/>
  <p:tag name="BOXHEIGHT" val="422"/>
  <p:tag name="BOXFONT" val="10"/>
  <p:tag name="BOXWRAP" val="False"/>
  <p:tag name="WORKAROUNDTRANSPARENCYBUG" val="False"/>
  <p:tag name="ALLOWFONTSUBSTITUTION" val="False"/>
  <p:tag name="BITMAPFORMAT" val="pngmono"/>
  <p:tag name="ORIGWIDTH" val="14"/>
  <p:tag name="PICTUREFILESIZE" val="2883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def\argmax{\mathop{\rm arg\,max}}&#10;\[&#10;P(y|x)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2"/>
  <p:tag name="BOXHEIGHT" val="422"/>
  <p:tag name="BOXFONT" val="10"/>
  <p:tag name="BOXWRAP" val="False"/>
  <p:tag name="WORKAROUNDTRANSPARENCYBUG" val="False"/>
  <p:tag name="ALLOWFONTSUBSTITUTION" val="False"/>
  <p:tag name="BITMAPFORMAT" val="pngmono"/>
  <p:tag name="ORIGWIDTH" val="63"/>
  <p:tag name="PICTUREFILESIZE" val="4154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graphicx}&#10;\begin{document}&#10;\def\argmax{\mathop{\rm arg\,max}}&#10;\rotatebox{90}{accuracy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2"/>
  <p:tag name="BOXHEIGHT" val="422"/>
  <p:tag name="BOXFONT" val="10"/>
  <p:tag name="BOXWRAP" val="False"/>
  <p:tag name="WORKAROUNDTRANSPARENCYBUG" val="False"/>
  <p:tag name="ALLOWFONTSUBSTITUTION" val="False"/>
  <p:tag name="BITMAPFORMAT" val="pngmono"/>
  <p:tag name="ORIGWIDTH" val="14"/>
  <p:tag name="PICTUREFILESIZE" val="2883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graphicx}&#10;\begin{document}&#10;\def\argmax{\mathop{\rm arg\,max}}&#10;\rotatebox{90}{precision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2"/>
  <p:tag name="BOXHEIGHT" val="422"/>
  <p:tag name="BOXFONT" val="10"/>
  <p:tag name="BOXWRAP" val="False"/>
  <p:tag name="WORKAROUNDTRANSPARENCYBUG" val="False"/>
  <p:tag name="ALLOWFONTSUBSTITUTION" val="False"/>
  <p:tag name="BITMAPFORMAT" val="pngmono"/>
  <p:tag name="ORIGWIDTH" val="17"/>
  <p:tag name="PICTUREFILESIZE" val="401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\mbox{Y}) \prod_i P(\mbox{F}_i | \mbox{Y}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157"/>
  <p:tag name="PICTUREFILESIZE" val="9202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graphicx}&#10;\begin{document}&#10;\def\argmax{\mathop{\rm arg\,max}}&#10;\rotatebox{0}{recall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2"/>
  <p:tag name="BOXHEIGHT" val="422"/>
  <p:tag name="BOXFONT" val="10"/>
  <p:tag name="BOXWRAP" val="False"/>
  <p:tag name="WORKAROUNDTRANSPARENCYBUG" val="False"/>
  <p:tag name="ALLOWFONTSUBSTITUTION" val="False"/>
  <p:tag name="BITMAPFORMAT" val="pngmono"/>
  <p:tag name="ORIGWIDTH" val="50"/>
  <p:tag name="PICTUREFILESIZE" val="2268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def\argmax{\mathop{\rm arg\,max}}&#10;\[&#10;F_1 = \frac{2}{1/p+1/r}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2"/>
  <p:tag name="BOXHEIGHT" val="422"/>
  <p:tag name="BOXFONT" val="10"/>
  <p:tag name="BOXWRAP" val="False"/>
  <p:tag name="WORKAROUNDTRANSPARENCYBUG" val="False"/>
  <p:tag name="ALLOWFONTSUBSTITUTION" val="False"/>
  <p:tag name="BITMAPFORMAT" val="pngmono"/>
  <p:tag name="ORIGWIDTH" val="152"/>
  <p:tag name="PICTUREFILESIZE" val="6848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def\argmax{\mathop{\rm arg\,max}}&#10;\[&#10;p=r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2"/>
  <p:tag name="BOXHEIGHT" val="422"/>
  <p:tag name="BOXFONT" val="10"/>
  <p:tag name="BOXWRAP" val="False"/>
  <p:tag name="WORKAROUNDTRANSPARENCYBUG" val="False"/>
  <p:tag name="ALLOWFONTSUBSTITUTION" val="False"/>
  <p:tag name="BITMAPFORMAT" val="pngmono"/>
  <p:tag name="ORIGWIDTH" val="52"/>
  <p:tag name="PICTUREFILESIZE" val="169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Y, f_1 \ldots f_n) =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156"/>
  <p:tag name="PICTUREFILESIZE" val="649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\left[&#10;\begin{array}{c}&#10;P(y_1, f_1 \ldots f_n)\\&#10;P(y_2, f_1 \ldots f_n)\\&#10;\vdots\\&#10;P(y_k, f_1 \ldots f_n)\\&#10;\end{array}&#10;\right]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168"/>
  <p:tag name="PICTUREFILESIZE" val="22329"/>
</p:tagLst>
</file>

<file path=ppt/theme/theme1.xml><?xml version="1.0" encoding="utf-8"?>
<a:theme xmlns:a="http://schemas.openxmlformats.org/drawingml/2006/main" name="dan-berkeley-nlp-v1">
  <a:themeElements>
    <a:clrScheme name="dan-berkeley-nlp-v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an-berkeley-nlp-v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an-berkeley-nlp-v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FA12 cs188 lecture 3 -- a-star search</Template>
  <TotalTime>50320</TotalTime>
  <Words>2543</Words>
  <Application>Microsoft Office PowerPoint</Application>
  <PresentationFormat>Widescreen</PresentationFormat>
  <Paragraphs>640</Paragraphs>
  <Slides>44</Slides>
  <Notes>2</Notes>
  <HiddenSlides>3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52" baseType="lpstr">
      <vt:lpstr>Arial</vt:lpstr>
      <vt:lpstr>Calibri</vt:lpstr>
      <vt:lpstr>Courier New</vt:lpstr>
      <vt:lpstr>Helvetica</vt:lpstr>
      <vt:lpstr>Symbol</vt:lpstr>
      <vt:lpstr>Verdana</vt:lpstr>
      <vt:lpstr>Wingdings</vt:lpstr>
      <vt:lpstr>dan-berkeley-nlp-v1</vt:lpstr>
      <vt:lpstr>CAP 5636 – Advanced Artificial Intelligence </vt:lpstr>
      <vt:lpstr>Machine Learning</vt:lpstr>
      <vt:lpstr>Classification</vt:lpstr>
      <vt:lpstr>Example: Spam Filter</vt:lpstr>
      <vt:lpstr>Example: Digit Recognition</vt:lpstr>
      <vt:lpstr>Other Classification Tasks</vt:lpstr>
      <vt:lpstr>Model-Based Classification</vt:lpstr>
      <vt:lpstr>Model-Based Classification</vt:lpstr>
      <vt:lpstr>Naïve Bayes for Digits</vt:lpstr>
      <vt:lpstr>General Naïve Bayes</vt:lpstr>
      <vt:lpstr>Inference for Naïve Bayes</vt:lpstr>
      <vt:lpstr>General Naïve Bayes</vt:lpstr>
      <vt:lpstr>Example: Conditional Probabilities</vt:lpstr>
      <vt:lpstr>A Spam Filter</vt:lpstr>
      <vt:lpstr>Naïve Bayes for Text</vt:lpstr>
      <vt:lpstr>Example: Spam Filtering</vt:lpstr>
      <vt:lpstr>Spam Example</vt:lpstr>
      <vt:lpstr>Training and Testing</vt:lpstr>
      <vt:lpstr>Important Concepts</vt:lpstr>
      <vt:lpstr>Generalization and Overfitting</vt:lpstr>
      <vt:lpstr>Overfitting</vt:lpstr>
      <vt:lpstr>Example: Overfitting</vt:lpstr>
      <vt:lpstr>Example: Overfitting</vt:lpstr>
      <vt:lpstr>Generalization and Overfitting</vt:lpstr>
      <vt:lpstr>Parameter Estimation</vt:lpstr>
      <vt:lpstr>Parameter Estimation</vt:lpstr>
      <vt:lpstr>Smoothing</vt:lpstr>
      <vt:lpstr>Maximum Likelihood?</vt:lpstr>
      <vt:lpstr>Unseen Events</vt:lpstr>
      <vt:lpstr>Laplace Smoothing</vt:lpstr>
      <vt:lpstr>Laplace Smoothing</vt:lpstr>
      <vt:lpstr>Estimation: Linear Interpolation* </vt:lpstr>
      <vt:lpstr>Real Naïve Bayes: Smoothing</vt:lpstr>
      <vt:lpstr>Tuning</vt:lpstr>
      <vt:lpstr>Tuning on Held-Out Data</vt:lpstr>
      <vt:lpstr>Features</vt:lpstr>
      <vt:lpstr>Errors, and What to Do</vt:lpstr>
      <vt:lpstr>What to Do About Errors?</vt:lpstr>
      <vt:lpstr>Baselines</vt:lpstr>
      <vt:lpstr>Confidences from a Classifier</vt:lpstr>
      <vt:lpstr>Summary</vt:lpstr>
      <vt:lpstr>Next Time: Perceptron!</vt:lpstr>
      <vt:lpstr>Precision vs. Recall</vt:lpstr>
      <vt:lpstr>Precision vs. Recall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294-5: Statistical Natural Language Processing</dc:title>
  <dc:creator>Preferred Customer</dc:creator>
  <cp:lastModifiedBy>Ladislau Boloni</cp:lastModifiedBy>
  <cp:revision>2674</cp:revision>
  <dcterms:created xsi:type="dcterms:W3CDTF">2004-08-27T04:16:05Z</dcterms:created>
  <dcterms:modified xsi:type="dcterms:W3CDTF">2016-11-08T17:13:48Z</dcterms:modified>
</cp:coreProperties>
</file>